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handoutMasterIdLst>
    <p:handoutMasterId r:id="rId6"/>
  </p:handoutMasterIdLst>
  <p:sldIdLst>
    <p:sldId id="813" r:id="rId2"/>
    <p:sldId id="833" r:id="rId3"/>
    <p:sldId id="834" r:id="rId4"/>
  </p:sldIdLst>
  <p:sldSz cx="12192000" cy="6858000"/>
  <p:notesSz cx="6797675" cy="987425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Nikolic | Dunav Re" initials="AN|DR" lastIdx="38" clrIdx="0">
    <p:extLst>
      <p:ext uri="{19B8F6BF-5375-455C-9EA6-DF929625EA0E}">
        <p15:presenceInfo xmlns:p15="http://schemas.microsoft.com/office/powerpoint/2012/main" userId="S-1-5-21-1335747555-1702278862-2874223628-1173" providerId="AD"/>
      </p:ext>
    </p:extLst>
  </p:cmAuthor>
  <p:cmAuthor id="2" name="Aleksandra Nikolic | Dunav Re" initials="AN|DR [2]" lastIdx="8" clrIdx="1">
    <p:extLst>
      <p:ext uri="{19B8F6BF-5375-455C-9EA6-DF929625EA0E}">
        <p15:presenceInfo xmlns:p15="http://schemas.microsoft.com/office/powerpoint/2012/main" userId="Aleksandra Nikolic | Dunav R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8FA"/>
    <a:srgbClr val="EBF6F9"/>
    <a:srgbClr val="00274D"/>
    <a:srgbClr val="3399FF"/>
    <a:srgbClr val="17375E"/>
    <a:srgbClr val="3A70C4"/>
    <a:srgbClr val="3AC3C4"/>
    <a:srgbClr val="3A3AC4"/>
    <a:srgbClr val="492E9C"/>
    <a:srgbClr val="621D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8" autoAdjust="0"/>
    <p:restoredTop sz="96357" autoAdjust="0"/>
  </p:normalViewPr>
  <p:slideViewPr>
    <p:cSldViewPr>
      <p:cViewPr varScale="1">
        <p:scale>
          <a:sx n="111" d="100"/>
          <a:sy n="111" d="100"/>
        </p:scale>
        <p:origin x="600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123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Latn-RS"/>
              <a:t>Garantna</a:t>
            </a:r>
            <a:r>
              <a:rPr lang="sr-Latn-RS" baseline="0"/>
              <a:t> rezerva/zahtevana mar. solventnosti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238746100133711"/>
          <c:y val="0.28873385826771653"/>
          <c:w val="0.82187211589974929"/>
          <c:h val="0.6303849518810148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Sheet1!$F$4</c:f>
              <c:strCache>
                <c:ptCount val="1"/>
                <c:pt idx="0">
                  <c:v>Garantna rezerva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Sheet1!$G$3:$K$3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Sheet1!$G$4:$K$4</c:f>
              <c:numCache>
                <c:formatCode>#,##0</c:formatCode>
                <c:ptCount val="5"/>
                <c:pt idx="0">
                  <c:v>1340710</c:v>
                </c:pt>
                <c:pt idx="1">
                  <c:v>1363632</c:v>
                </c:pt>
                <c:pt idx="2">
                  <c:v>1393303</c:v>
                </c:pt>
                <c:pt idx="3">
                  <c:v>1406173</c:v>
                </c:pt>
                <c:pt idx="4">
                  <c:v>1445432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2E-4921-AE12-7B3FD41ABB46}"/>
            </c:ext>
          </c:extLst>
        </c:ser>
        <c:ser>
          <c:idx val="1"/>
          <c:order val="1"/>
          <c:tx>
            <c:strRef>
              <c:f>Sheet1!$F$5</c:f>
              <c:strCache>
                <c:ptCount val="1"/>
                <c:pt idx="0">
                  <c:v>Zahtevana margina solventnosti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Sheet1!$G$3:$K$3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Sheet1!$G$5:$K$5</c:f>
              <c:numCache>
                <c:formatCode>#,##0</c:formatCode>
                <c:ptCount val="5"/>
                <c:pt idx="0">
                  <c:v>253385</c:v>
                </c:pt>
                <c:pt idx="1">
                  <c:v>280178</c:v>
                </c:pt>
                <c:pt idx="2">
                  <c:v>391041</c:v>
                </c:pt>
                <c:pt idx="3">
                  <c:v>474783</c:v>
                </c:pt>
                <c:pt idx="4">
                  <c:v>559690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2E-4921-AE12-7B3FD41ABB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01330111"/>
        <c:axId val="2101332191"/>
        <c:axId val="0"/>
      </c:bar3DChart>
      <c:catAx>
        <c:axId val="2101330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1332191"/>
        <c:crosses val="autoZero"/>
        <c:auto val="1"/>
        <c:lblAlgn val="ctr"/>
        <c:lblOffset val="100"/>
        <c:noMultiLvlLbl val="0"/>
      </c:catAx>
      <c:valAx>
        <c:axId val="2101332191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13301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0.18504</cdr:x>
      <cdr:y>0.21723</cdr:y>
    </cdr:from>
    <cdr:to>
      <cdr:x>0.28152</cdr:x>
      <cdr:y>0.31303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22023" y="620738"/>
          <a:ext cx="428612" cy="2737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r-Latn-RS" sz="800" dirty="0" smtClean="0"/>
            <a:t>5,29</a:t>
          </a:r>
          <a:endParaRPr lang="en-US" sz="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3B94E-60DD-4D1E-8C6C-50D09E2AD634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486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40 Years of Trust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486"/>
            <a:ext cx="2946400" cy="494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C7C9D-AA08-46DB-99F8-9F1514DF8A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183230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9CE54-E4F9-4B1C-8A15-5F525E7B5B7D}" type="datetimeFigureOut">
              <a:rPr lang="sr-Latn-RS" smtClean="0"/>
              <a:t>19.3.2021.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r-Latn-RS"/>
              <a:t>40 Years of Trust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A2B75-0347-4116-8F8D-007E759B960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2968289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 Years of Trust</a:t>
            </a:r>
          </a:p>
        </p:txBody>
      </p:sp>
    </p:spTree>
    <p:extLst>
      <p:ext uri="{BB962C8B-B14F-4D97-AF65-F5344CB8AC3E}">
        <p14:creationId xmlns:p14="http://schemas.microsoft.com/office/powerpoint/2010/main" val="145805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1153-3B75-4149-A6A8-CB5928DEA1A5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Latn-RS"/>
              <a:t>40 Years of Trust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4666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3DC9-308F-4BA2-A3F4-6A953A99696B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Latn-RS"/>
              <a:t>40 Years of Trust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4252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881D-1B41-4972-BB06-1D36124F88F1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Latn-RS"/>
              <a:t>40 Years of Trust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32852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28FC8-B7A5-4685-920F-221277A2A8FE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Latn-RS"/>
              <a:t>40 Years of Trust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3550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53176-153E-4C5E-893B-9DAAD05A39CA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Latn-RS"/>
              <a:t>40 Years of Trust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9539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4499-DE0B-4230-B0FA-9A8955C504EE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Latn-RS"/>
              <a:t>40 Years of Trust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96621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69419-DE91-4DB1-932E-9A99DA807BEE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Latn-RS"/>
              <a:t>40 Years of Trust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09871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2B9A-4B57-4EFF-912E-2D48F3AD34E5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Latn-RS"/>
              <a:t>40 Years of Trust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6276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5735-B2C3-40BD-927E-5B9C8532D528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Latn-RS"/>
              <a:t>40 Years of Trust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8648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5931-70AB-48CF-B80F-E8B162F86CB4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Latn-RS"/>
              <a:t>40 Years of Trust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3017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77D82-1FA0-411A-A626-FB917C434CB7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Latn-RS"/>
              <a:t>40 Years of Trust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19009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ECBF8-5F56-40BE-8CA2-D695CE1736B3}" type="datetime1">
              <a:rPr lang="sr-Latn-RS" smtClean="0"/>
              <a:t>19.3.2021.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r-Latn-RS"/>
              <a:t>40 Years of Trust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C09AC-EE57-45C6-9C33-34EBB3496D5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3174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0"/>
            <a:ext cx="10620672" cy="1068313"/>
          </a:xfrm>
        </p:spPr>
        <p:txBody>
          <a:bodyPr>
            <a:noAutofit/>
          </a:bodyPr>
          <a:lstStyle/>
          <a:p>
            <a:pPr algn="l"/>
            <a:r>
              <a:rPr lang="sr-Latn-RS" sz="2000" b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rPr>
              <a:t>KAPITAL DRUŠTVA - </a:t>
            </a:r>
            <a:r>
              <a:rPr lang="sr-Latn-RS" sz="2000" b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rPr>
              <a:t>TRENUTNA POZICIJA - </a:t>
            </a:r>
            <a:r>
              <a:rPr lang="sr-Latn-RS" sz="2000" b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rPr>
              <a:t>POKAZATELJI</a:t>
            </a:r>
            <a:endParaRPr lang="sr-Latn-RS" sz="2000" b="1" dirty="0">
              <a:solidFill>
                <a:schemeClr val="tx2">
                  <a:lumMod val="50000"/>
                </a:schemeClr>
              </a:solidFill>
              <a:latin typeface="+mn-lt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1343" y="1073981"/>
            <a:ext cx="50638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400" b="1" dirty="0" smtClean="0"/>
              <a:t>Bilans stanja na dan 31.12.2020. god.                                     </a:t>
            </a:r>
            <a:r>
              <a:rPr lang="sr-Latn-RS" sz="1200" b="1" dirty="0" smtClean="0"/>
              <a:t>(000rsd)</a:t>
            </a:r>
            <a:endParaRPr lang="en-US" sz="1200" b="1" dirty="0"/>
          </a:p>
        </p:txBody>
      </p:sp>
      <p:sp>
        <p:nvSpPr>
          <p:cNvPr id="23" name="TextBox 1"/>
          <p:cNvSpPr txBox="1"/>
          <p:nvPr/>
        </p:nvSpPr>
        <p:spPr>
          <a:xfrm>
            <a:off x="8946716" y="1778692"/>
            <a:ext cx="432048" cy="13487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r-Latn-RS" sz="800" dirty="0" smtClean="0"/>
              <a:t>4,87</a:t>
            </a:r>
            <a:endParaRPr lang="en-US" sz="800" dirty="0"/>
          </a:p>
        </p:txBody>
      </p:sp>
      <p:sp>
        <p:nvSpPr>
          <p:cNvPr id="24" name="TextBox 1"/>
          <p:cNvSpPr txBox="1"/>
          <p:nvPr/>
        </p:nvSpPr>
        <p:spPr>
          <a:xfrm>
            <a:off x="9568620" y="1769550"/>
            <a:ext cx="432048" cy="14401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r-Latn-RS" sz="800" dirty="0" smtClean="0"/>
              <a:t>3,56</a:t>
            </a:r>
            <a:endParaRPr lang="en-US" sz="800" dirty="0"/>
          </a:p>
        </p:txBody>
      </p:sp>
      <p:sp>
        <p:nvSpPr>
          <p:cNvPr id="25" name="TextBox 1"/>
          <p:cNvSpPr txBox="1"/>
          <p:nvPr/>
        </p:nvSpPr>
        <p:spPr>
          <a:xfrm>
            <a:off x="10183396" y="1769303"/>
            <a:ext cx="432048" cy="9818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r-Latn-RS" sz="800" dirty="0" smtClean="0"/>
              <a:t>2,96</a:t>
            </a:r>
            <a:endParaRPr lang="en-US" sz="800" dirty="0"/>
          </a:p>
        </p:txBody>
      </p:sp>
      <p:sp>
        <p:nvSpPr>
          <p:cNvPr id="26" name="TextBox 1"/>
          <p:cNvSpPr txBox="1"/>
          <p:nvPr/>
        </p:nvSpPr>
        <p:spPr>
          <a:xfrm>
            <a:off x="10798172" y="1769303"/>
            <a:ext cx="432048" cy="28599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Latn-RS" sz="800" dirty="0" smtClean="0"/>
              <a:t>2,58</a:t>
            </a:r>
            <a:endParaRPr lang="en-US" sz="800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19A35A3-04A5-4983-8C6F-E4F1F80EA452}"/>
              </a:ext>
            </a:extLst>
          </p:cNvPr>
          <p:cNvCxnSpPr/>
          <p:nvPr/>
        </p:nvCxnSpPr>
        <p:spPr>
          <a:xfrm>
            <a:off x="6256321" y="1355289"/>
            <a:ext cx="0" cy="5328592"/>
          </a:xfrm>
          <a:prstGeom prst="line">
            <a:avLst/>
          </a:prstGeom>
          <a:ln w="12700">
            <a:solidFill>
              <a:schemeClr val="bg1"/>
            </a:solidFill>
          </a:ln>
          <a:effectLst>
            <a:outerShdw blurRad="114300" dist="50800" dir="5400000" algn="ctr" rotWithShape="0">
              <a:schemeClr val="tx1">
                <a:alpha val="74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77004" y="4437112"/>
            <a:ext cx="49781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sz="1400" dirty="0" smtClean="0"/>
              <a:t>Nesrazmeran odnos osnovnog kapitala i ostalih pozicija u bilansu stanja;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sz="1400" dirty="0" smtClean="0"/>
              <a:t>U prethodnom periodu ukupan iznos kapitala i rezervi povećavan isključivo iz dobiti;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998167" y="4430000"/>
            <a:ext cx="49505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sz="1400" dirty="0" smtClean="0"/>
              <a:t>Pokazatelj adekvatnosti kapitala je usklađen sa nacionalnom regulativom;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sz="1400" dirty="0" smtClean="0"/>
              <a:t>Odnos garantne rezerve i raspoložive margine solventnosti u kontinuiranom padu usled brzog rasta premije reosiguranja;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sz="1400" dirty="0" smtClean="0"/>
              <a:t>Visok iznos odbitnih stavki kod kalkulacije garantne rezerve društva odnosno pokazatelja adekvatnosti kapitala usled akumuliranih neraspoređenih dobitaka (isti mogu iznositi max 25% od visine garantne rezerve).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069288"/>
              </p:ext>
            </p:extLst>
          </p:nvPr>
        </p:nvGraphicFramePr>
        <p:xfrm>
          <a:off x="304278" y="1481317"/>
          <a:ext cx="4770056" cy="2801747"/>
        </p:xfrm>
        <a:graphic>
          <a:graphicData uri="http://schemas.openxmlformats.org/drawingml/2006/table">
            <a:tbl>
              <a:tblPr/>
              <a:tblGrid>
                <a:gridCol w="662818">
                  <a:extLst>
                    <a:ext uri="{9D8B030D-6E8A-4147-A177-3AD203B41FA5}">
                      <a16:colId xmlns:a16="http://schemas.microsoft.com/office/drawing/2014/main" val="4018974767"/>
                    </a:ext>
                  </a:extLst>
                </a:gridCol>
                <a:gridCol w="3133089">
                  <a:extLst>
                    <a:ext uri="{9D8B030D-6E8A-4147-A177-3AD203B41FA5}">
                      <a16:colId xmlns:a16="http://schemas.microsoft.com/office/drawing/2014/main" val="4051390922"/>
                    </a:ext>
                  </a:extLst>
                </a:gridCol>
                <a:gridCol w="974149">
                  <a:extLst>
                    <a:ext uri="{9D8B030D-6E8A-4147-A177-3AD203B41FA5}">
                      <a16:colId xmlns:a16="http://schemas.microsoft.com/office/drawing/2014/main" val="52304213"/>
                    </a:ext>
                  </a:extLst>
                </a:gridCol>
              </a:tblGrid>
              <a:tr h="182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Red.br.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Pozicija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Iznos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607273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Kapital (2+6+9-10+11)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2.004.662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2284216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Osnovni i ostali kapital (3+4+5)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768.246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0963447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Akcijski kapital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729.747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6983967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Državni i društveni kapital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35.055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6675321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Ostali kapital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5350107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Rezerve (7+8)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211.756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744616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Emisiona premija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57.996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8873297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Zakonske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statutarne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druge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rezerve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153.760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706527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Nerealizovani dobici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18.516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214812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Nerealizovani gubici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5020452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Neraspoređeni dobitak (12+13)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1.006.922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1358640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Neraspoređeni dobitak ranijih godina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619.852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1169"/>
                  </a:ext>
                </a:extLst>
              </a:tr>
              <a:tr h="20951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Neraspoređeni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dobitak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tekuće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godine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387.070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714426"/>
                  </a:ext>
                </a:extLst>
              </a:tr>
            </a:tbl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240742"/>
              </p:ext>
            </p:extLst>
          </p:nvPr>
        </p:nvGraphicFramePr>
        <p:xfrm>
          <a:off x="7467229" y="1151813"/>
          <a:ext cx="4442460" cy="285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592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16" y="-4035"/>
            <a:ext cx="10972800" cy="1038351"/>
          </a:xfrm>
        </p:spPr>
        <p:txBody>
          <a:bodyPr>
            <a:normAutofit/>
          </a:bodyPr>
          <a:lstStyle/>
          <a:p>
            <a:pPr algn="l"/>
            <a:r>
              <a:rPr lang="sr-Latn-RS" sz="2000" b="1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rPr>
              <a:t>POVEĆANJE OSNOVNOG KAPITALA IZ REZERVI I NERASPOREĐENE DOBITI RANIJIH GODINA</a:t>
            </a:r>
            <a:endParaRPr lang="sr-Latn-RS" sz="2000" b="1" dirty="0">
              <a:solidFill>
                <a:schemeClr val="tx2">
                  <a:lumMod val="50000"/>
                </a:schemeClr>
              </a:solidFill>
              <a:latin typeface="+mn-lt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1384" y="1124744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 smtClean="0"/>
              <a:t>Stanje na dan 31.12.2020. godine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08168" y="1124744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 smtClean="0"/>
              <a:t>Stanje posle završetka procesa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63352" y="1430209"/>
            <a:ext cx="53285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1600" dirty="0" smtClean="0"/>
              <a:t>Struktura kapitala društva         (000rsd)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36088" y="1978220"/>
            <a:ext cx="271720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1400" dirty="0" smtClean="0"/>
              <a:t>Predloženi model povećanja osnovnog kapitala je putem pretvaranja rezervi društva i neraspoređene dobiti ranijih godina i po tom osnovu promene nominalne vrednosti akcija;</a:t>
            </a:r>
          </a:p>
          <a:p>
            <a:endParaRPr lang="sr-Latn-R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1400" dirty="0" smtClean="0"/>
              <a:t>P</a:t>
            </a:r>
            <a:r>
              <a:rPr lang="en-US" sz="1400" dirty="0" err="1" smtClean="0"/>
              <a:t>redlog</a:t>
            </a:r>
            <a:r>
              <a:rPr lang="en-US" sz="1400" dirty="0" smtClean="0"/>
              <a:t> </a:t>
            </a:r>
            <a:r>
              <a:rPr lang="en-US" sz="1400" dirty="0"/>
              <a:t>je da nova </a:t>
            </a:r>
            <a:r>
              <a:rPr lang="en-US" sz="1400" dirty="0" err="1"/>
              <a:t>nominalna</a:t>
            </a:r>
            <a:r>
              <a:rPr lang="en-US" sz="1400" dirty="0"/>
              <a:t> </a:t>
            </a:r>
            <a:r>
              <a:rPr lang="en-US" sz="1400" dirty="0" err="1"/>
              <a:t>vrednost</a:t>
            </a:r>
            <a:r>
              <a:rPr lang="en-US" sz="1400" dirty="0"/>
              <a:t> </a:t>
            </a:r>
            <a:r>
              <a:rPr lang="en-US" sz="1400" dirty="0" err="1"/>
              <a:t>bude</a:t>
            </a:r>
            <a:r>
              <a:rPr lang="en-US" sz="1400" dirty="0"/>
              <a:t> </a:t>
            </a:r>
            <a:r>
              <a:rPr lang="en-US" sz="1400" dirty="0" smtClean="0"/>
              <a:t>18.</a:t>
            </a:r>
            <a:r>
              <a:rPr lang="sr-Latn-RS" sz="1400" dirty="0" smtClean="0"/>
              <a:t>1</a:t>
            </a:r>
            <a:r>
              <a:rPr lang="en-US" sz="1400" dirty="0" smtClean="0"/>
              <a:t>00,00 </a:t>
            </a:r>
            <a:r>
              <a:rPr lang="en-US" sz="1400" dirty="0" err="1"/>
              <a:t>dinara</a:t>
            </a:r>
            <a:r>
              <a:rPr lang="en-US" sz="1400" dirty="0"/>
              <a:t> </a:t>
            </a:r>
            <a:r>
              <a:rPr lang="en-US" sz="1400" dirty="0" err="1"/>
              <a:t>za</a:t>
            </a:r>
            <a:r>
              <a:rPr lang="en-US" sz="1400" dirty="0"/>
              <a:t> </a:t>
            </a:r>
            <a:r>
              <a:rPr lang="en-US" sz="1400" dirty="0" err="1"/>
              <a:t>jednu</a:t>
            </a:r>
            <a:r>
              <a:rPr lang="en-US" sz="1400" dirty="0"/>
              <a:t> </a:t>
            </a:r>
            <a:r>
              <a:rPr lang="en-US" sz="1400" dirty="0" err="1" smtClean="0"/>
              <a:t>akciju</a:t>
            </a:r>
            <a:r>
              <a:rPr lang="sr-Latn-RS" sz="1400" dirty="0" smtClean="0"/>
              <a:t>;</a:t>
            </a:r>
          </a:p>
          <a:p>
            <a:endParaRPr lang="sr-Latn-R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1400" dirty="0" smtClean="0"/>
              <a:t>Iznos </a:t>
            </a:r>
            <a:r>
              <a:rPr lang="sr-Latn-RS" sz="1400" dirty="0"/>
              <a:t>povećanja osnovnog kapitala bi iznosio </a:t>
            </a:r>
            <a:r>
              <a:rPr lang="sr-Latn-RS" sz="1400" dirty="0" smtClean="0"/>
              <a:t>773.299.000 dinara </a:t>
            </a:r>
            <a:r>
              <a:rPr lang="sr-Latn-RS" sz="1400" dirty="0"/>
              <a:t>tako da bi ukupna vrednost osnovnog kapitala nakon povećanja iznosila </a:t>
            </a:r>
            <a:r>
              <a:rPr lang="sr-Latn-RS" sz="1400" dirty="0" smtClean="0"/>
              <a:t>1.538.101.800 dinara.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032236"/>
              </p:ext>
            </p:extLst>
          </p:nvPr>
        </p:nvGraphicFramePr>
        <p:xfrm>
          <a:off x="119337" y="4797152"/>
          <a:ext cx="4003281" cy="1605915"/>
        </p:xfrm>
        <a:graphic>
          <a:graphicData uri="http://schemas.openxmlformats.org/drawingml/2006/table">
            <a:tbl>
              <a:tblPr/>
              <a:tblGrid>
                <a:gridCol w="1433577">
                  <a:extLst>
                    <a:ext uri="{9D8B030D-6E8A-4147-A177-3AD203B41FA5}">
                      <a16:colId xmlns:a16="http://schemas.microsoft.com/office/drawing/2014/main" val="3585821174"/>
                    </a:ext>
                  </a:extLst>
                </a:gridCol>
                <a:gridCol w="955717">
                  <a:extLst>
                    <a:ext uri="{9D8B030D-6E8A-4147-A177-3AD203B41FA5}">
                      <a16:colId xmlns:a16="http://schemas.microsoft.com/office/drawing/2014/main" val="3025248710"/>
                    </a:ext>
                  </a:extLst>
                </a:gridCol>
                <a:gridCol w="1115003">
                  <a:extLst>
                    <a:ext uri="{9D8B030D-6E8A-4147-A177-3AD203B41FA5}">
                      <a16:colId xmlns:a16="http://schemas.microsoft.com/office/drawing/2014/main" val="4058592911"/>
                    </a:ext>
                  </a:extLst>
                </a:gridCol>
                <a:gridCol w="498984">
                  <a:extLst>
                    <a:ext uri="{9D8B030D-6E8A-4147-A177-3AD203B41FA5}">
                      <a16:colId xmlns:a16="http://schemas.microsoft.com/office/drawing/2014/main" val="579099861"/>
                    </a:ext>
                  </a:extLst>
                </a:gridCol>
              </a:tblGrid>
              <a:tr h="20002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Osnovni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kapital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pre </a:t>
                      </a:r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povećanja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430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Broj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akcija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Vrednost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NV 1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akcije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86056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Akcionarski kapital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81.083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729.747.000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76116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Državni i društveni kapital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3.895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35.055.000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0534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UKUPNO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84.978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764.802.000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75709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Kompanija Dunav osiguranje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75.126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676.134.000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623629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644016" y="1494076"/>
            <a:ext cx="53285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1600" dirty="0"/>
              <a:t>Struktura kapitala društva         (000rsd)</a:t>
            </a:r>
            <a:endParaRPr lang="sr-Latn-R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731688"/>
              </p:ext>
            </p:extLst>
          </p:nvPr>
        </p:nvGraphicFramePr>
        <p:xfrm>
          <a:off x="7466761" y="4733500"/>
          <a:ext cx="3975099" cy="1761439"/>
        </p:xfrm>
        <a:graphic>
          <a:graphicData uri="http://schemas.openxmlformats.org/drawingml/2006/table">
            <a:tbl>
              <a:tblPr/>
              <a:tblGrid>
                <a:gridCol w="1404715">
                  <a:extLst>
                    <a:ext uri="{9D8B030D-6E8A-4147-A177-3AD203B41FA5}">
                      <a16:colId xmlns:a16="http://schemas.microsoft.com/office/drawing/2014/main" val="2950782755"/>
                    </a:ext>
                  </a:extLst>
                </a:gridCol>
                <a:gridCol w="819812">
                  <a:extLst>
                    <a:ext uri="{9D8B030D-6E8A-4147-A177-3AD203B41FA5}">
                      <a16:colId xmlns:a16="http://schemas.microsoft.com/office/drawing/2014/main" val="3906836723"/>
                    </a:ext>
                  </a:extLst>
                </a:gridCol>
                <a:gridCol w="1073909">
                  <a:extLst>
                    <a:ext uri="{9D8B030D-6E8A-4147-A177-3AD203B41FA5}">
                      <a16:colId xmlns:a16="http://schemas.microsoft.com/office/drawing/2014/main" val="1054646634"/>
                    </a:ext>
                  </a:extLst>
                </a:gridCol>
                <a:gridCol w="676663">
                  <a:extLst>
                    <a:ext uri="{9D8B030D-6E8A-4147-A177-3AD203B41FA5}">
                      <a16:colId xmlns:a16="http://schemas.microsoft.com/office/drawing/2014/main" val="2991817096"/>
                    </a:ext>
                  </a:extLst>
                </a:gridCol>
              </a:tblGrid>
              <a:tr h="197518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Osnovni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kapital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posle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povećanja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414245"/>
                  </a:ext>
                </a:extLst>
              </a:tr>
              <a:tr h="314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Broj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akcija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Vrednost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NV 1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akcije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091094"/>
                  </a:ext>
                </a:extLst>
              </a:tr>
              <a:tr h="2647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Akcionarski kapital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81.083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1.467.602.300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8699384"/>
                  </a:ext>
                </a:extLst>
              </a:tr>
              <a:tr h="314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Državni i društveni kapital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70.499.500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850449"/>
                  </a:ext>
                </a:extLst>
              </a:tr>
              <a:tr h="26475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UKUPNO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84.978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1.538.101.800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55848"/>
                  </a:ext>
                </a:extLst>
              </a:tr>
              <a:tr h="31418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Kompanija Dunav osiguranje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75.126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1.359.780.600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17248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36088" y="1124744"/>
            <a:ext cx="2884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 smtClean="0"/>
              <a:t>Predloženi model povećanja</a:t>
            </a:r>
            <a:endParaRPr lang="en-US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784596"/>
              </p:ext>
            </p:extLst>
          </p:nvPr>
        </p:nvGraphicFramePr>
        <p:xfrm>
          <a:off x="119337" y="1874294"/>
          <a:ext cx="4003282" cy="2801747"/>
        </p:xfrm>
        <a:graphic>
          <a:graphicData uri="http://schemas.openxmlformats.org/drawingml/2006/table">
            <a:tbl>
              <a:tblPr/>
              <a:tblGrid>
                <a:gridCol w="556272">
                  <a:extLst>
                    <a:ext uri="{9D8B030D-6E8A-4147-A177-3AD203B41FA5}">
                      <a16:colId xmlns:a16="http://schemas.microsoft.com/office/drawing/2014/main" val="4018974767"/>
                    </a:ext>
                  </a:extLst>
                </a:gridCol>
                <a:gridCol w="2629453">
                  <a:extLst>
                    <a:ext uri="{9D8B030D-6E8A-4147-A177-3AD203B41FA5}">
                      <a16:colId xmlns:a16="http://schemas.microsoft.com/office/drawing/2014/main" val="4051390922"/>
                    </a:ext>
                  </a:extLst>
                </a:gridCol>
                <a:gridCol w="817557">
                  <a:extLst>
                    <a:ext uri="{9D8B030D-6E8A-4147-A177-3AD203B41FA5}">
                      <a16:colId xmlns:a16="http://schemas.microsoft.com/office/drawing/2014/main" val="52304213"/>
                    </a:ext>
                  </a:extLst>
                </a:gridCol>
              </a:tblGrid>
              <a:tr h="18285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Red.br.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Pozicija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Iznos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607273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Kapital (2+6+9-10+11)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2.004.662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2284216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Osnovni i ostali kapital (3+4+5)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768.246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0963447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Akcijski kapital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729.747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6983967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Državni i društveni kapital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35.055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6675321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Ostali kapital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5350107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Rezerve (7+8)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211.756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744616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Emisiona premija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57.996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8873297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Zakonske, statutarne i druge rezerve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153.760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706527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Nerealizovani dobici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18.516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214812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Nerealizovani gubici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5020452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Neraspoređeni dobitak (12+13)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1.006.922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1358640"/>
                  </a:ext>
                </a:extLst>
              </a:tr>
              <a:tr h="199986"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Neraspoređeni dobitak ranijih godina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619.852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1169"/>
                  </a:ext>
                </a:extLst>
              </a:tr>
              <a:tr h="20951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Neraspoređeni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dobitak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tekuće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godine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387.070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714426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196637"/>
              </p:ext>
            </p:extLst>
          </p:nvPr>
        </p:nvGraphicFramePr>
        <p:xfrm>
          <a:off x="7466761" y="1883841"/>
          <a:ext cx="3975100" cy="28194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758985138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302929821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1018235086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Red.br.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Pozicija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Iznos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58825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Kapital (2+6+9-10+11)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2.004.662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668763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Osnovni i ostali kapital (3+4+5)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1.541.546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97023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Akcijski kapital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1.467.602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11336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Državni i društveni kapital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122241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Ostali kapital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836307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Rezerve (7+8)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30401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Emisiona premija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57.996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5963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Zakonske, statutarne i druge rezerve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445506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Nerealizovani dobici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18.516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129756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Nerealizovani gubici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6763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Neraspoređeni dobitak (12+13)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387.070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82819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Neraspoređeni dobitak ranijih godina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403001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Neraspoređeni dobitak tekuće godine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387.070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6698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1316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D4BE2E-D4AC-49EB-BD8F-682685F80496}"/>
              </a:ext>
            </a:extLst>
          </p:cNvPr>
          <p:cNvSpPr/>
          <p:nvPr/>
        </p:nvSpPr>
        <p:spPr>
          <a:xfrm>
            <a:off x="0" y="1000939"/>
            <a:ext cx="12192000" cy="5833844"/>
          </a:xfrm>
          <a:prstGeom prst="rect">
            <a:avLst/>
          </a:prstGeom>
          <a:solidFill>
            <a:srgbClr val="0027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7408" y="116633"/>
            <a:ext cx="10657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000" b="1" dirty="0" smtClean="0">
                <a:solidFill>
                  <a:schemeClr val="tx2">
                    <a:lumMod val="50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POVEĆANJE </a:t>
            </a:r>
            <a:r>
              <a:rPr lang="sr-Latn-RS" sz="2000" b="1" dirty="0">
                <a:solidFill>
                  <a:schemeClr val="tx2">
                    <a:lumMod val="50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OSNOVNOG KAPITALA IZ REZERVI I NERASPOREĐENE DOBITI RANIJIH GODINA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19A35A3-04A5-4983-8C6F-E4F1F80EA452}"/>
              </a:ext>
            </a:extLst>
          </p:cNvPr>
          <p:cNvCxnSpPr/>
          <p:nvPr/>
        </p:nvCxnSpPr>
        <p:spPr>
          <a:xfrm>
            <a:off x="6096000" y="1253565"/>
            <a:ext cx="0" cy="532859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5863" y="1264118"/>
            <a:ext cx="504056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sr-Latn-RS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r-Latn-RS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dirty="0" smtClean="0">
                <a:solidFill>
                  <a:schemeClr val="bg1"/>
                </a:solidFill>
                <a:cs typeface="Arial" panose="020B0604020202020204" pitchFamily="34" charset="0"/>
              </a:rPr>
              <a:t>Rešavanje </a:t>
            </a:r>
            <a:r>
              <a:rPr lang="sr-Latn-RS" dirty="0">
                <a:solidFill>
                  <a:schemeClr val="bg1"/>
                </a:solidFill>
                <a:cs typeface="Arial" panose="020B0604020202020204" pitchFamily="34" charset="0"/>
              </a:rPr>
              <a:t>problema strukture bilansa stanja usled višeg nivoa neraspoređene dobiti u odnosu na osnovni kapital društva</a:t>
            </a:r>
            <a:r>
              <a:rPr lang="sr-Latn-RS" dirty="0" smtClean="0">
                <a:solidFill>
                  <a:schemeClr val="bg1"/>
                </a:solidFill>
                <a:cs typeface="Arial" panose="020B0604020202020204" pitchFamily="34" charset="0"/>
              </a:rPr>
              <a:t>;</a:t>
            </a:r>
            <a:endParaRPr lang="sr-Latn-R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dirty="0">
                <a:solidFill>
                  <a:schemeClr val="bg1"/>
                </a:solidFill>
                <a:cs typeface="Arial" panose="020B0604020202020204" pitchFamily="34" charset="0"/>
              </a:rPr>
              <a:t>Rešavanje negativnih ocena AM Best-a u vezi gore navede strukture bilansa </a:t>
            </a:r>
            <a:r>
              <a:rPr lang="sr-Latn-RS" dirty="0" smtClean="0">
                <a:solidFill>
                  <a:schemeClr val="bg1"/>
                </a:solidFill>
                <a:cs typeface="Arial" panose="020B0604020202020204" pitchFamily="34" charset="0"/>
              </a:rPr>
              <a:t>stanja;</a:t>
            </a:r>
            <a:endParaRPr lang="sr-Latn-R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dirty="0">
                <a:solidFill>
                  <a:schemeClr val="bg1"/>
                </a:solidFill>
                <a:cs typeface="Arial" panose="020B0604020202020204" pitchFamily="34" charset="0"/>
              </a:rPr>
              <a:t>Usklađivanje visine knjigovodstvene vrednosti akcija sa tržišnom</a:t>
            </a:r>
            <a:r>
              <a:rPr lang="sr-Latn-RS" dirty="0" smtClean="0">
                <a:solidFill>
                  <a:schemeClr val="bg1"/>
                </a:solidFill>
                <a:cs typeface="Arial" panose="020B0604020202020204" pitchFamily="34" charset="0"/>
              </a:rPr>
              <a:t>;</a:t>
            </a:r>
            <a:endParaRPr lang="sr-Latn-R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dirty="0" smtClean="0">
                <a:solidFill>
                  <a:schemeClr val="bg1"/>
                </a:solidFill>
                <a:cs typeface="Arial" panose="020B0604020202020204" pitchFamily="34" charset="0"/>
              </a:rPr>
              <a:t>Nema povećanja ukupnog iznosa kapitala i rezervi društva već dolazi samo do promene u strukturi pasive;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dirty="0" smtClean="0">
                <a:solidFill>
                  <a:schemeClr val="bg1"/>
                </a:solidFill>
                <a:cs typeface="Arial" panose="020B0604020202020204" pitchFamily="34" charset="0"/>
              </a:rPr>
              <a:t>Dolazi do povećanja racia adekvatnosti kapitala društva po metodologiji Narodne banke Srbije sa 2,58 na 3,23; </a:t>
            </a:r>
            <a:endParaRPr lang="sr-Latn-R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dirty="0" smtClean="0">
                <a:solidFill>
                  <a:schemeClr val="bg1"/>
                </a:solidFill>
                <a:cs typeface="Arial" panose="020B0604020202020204" pitchFamily="34" charset="0"/>
              </a:rPr>
              <a:t>Nema promene u pokazatelju BCAR (racio solventnosti po AM Best metodologiji);</a:t>
            </a:r>
            <a:endParaRPr lang="sr-Latn-R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dirty="0">
                <a:solidFill>
                  <a:schemeClr val="bg1"/>
                </a:solidFill>
                <a:cs typeface="Arial" panose="020B0604020202020204" pitchFamily="34" charset="0"/>
              </a:rPr>
              <a:t>Nepromenjeno učešće Kompanije Dunav osiguranje u akcijskom i ukupnom kapitalu društva.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r-Latn-RS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r-Latn-RS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6109" y="104344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dirty="0">
                <a:solidFill>
                  <a:schemeClr val="bg1"/>
                </a:solidFill>
              </a:rPr>
              <a:t>Osnovni </a:t>
            </a:r>
            <a:r>
              <a:rPr lang="sr-Latn-RS" dirty="0" smtClean="0">
                <a:solidFill>
                  <a:schemeClr val="bg1"/>
                </a:solidFill>
              </a:rPr>
              <a:t>razlozi i efekti:</a:t>
            </a:r>
            <a:endParaRPr lang="sr-Latn-R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80204" y="1043444"/>
            <a:ext cx="47525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bg1"/>
                </a:solidFill>
              </a:rPr>
              <a:t>Kratki presek neophodnih koraka u realizaciji procesa</a:t>
            </a:r>
            <a:r>
              <a:rPr lang="pl-PL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pl-PL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dirty="0">
                <a:solidFill>
                  <a:schemeClr val="bg1"/>
                </a:solidFill>
              </a:rPr>
              <a:t>Donošenje predloga Odluke o povećanju osnovnog kapitala iz rezervi i neraspoređene dobiti ranijih godina – Izvršni i Nadzorni Odbor društva – mart 2021.;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dirty="0">
                <a:solidFill>
                  <a:schemeClr val="bg1"/>
                </a:solidFill>
              </a:rPr>
              <a:t>Dobijanje saglasnosti Agencije za osiguranje depozita za povećanje kapitala – mart/april 2021.;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dirty="0">
                <a:solidFill>
                  <a:schemeClr val="bg1"/>
                </a:solidFill>
              </a:rPr>
              <a:t>Donošenje Odluke o sazivanju redovne sednice Skupštine društva –  Nadzorni odbor - mart 2021.;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dirty="0">
                <a:solidFill>
                  <a:schemeClr val="bg1"/>
                </a:solidFill>
              </a:rPr>
              <a:t>Održavanje sednice Skupštine akcionara i usvajanje </a:t>
            </a:r>
            <a:r>
              <a:rPr lang="sr-Latn-RS" dirty="0" smtClean="0">
                <a:solidFill>
                  <a:schemeClr val="bg1"/>
                </a:solidFill>
              </a:rPr>
              <a:t>Odluke predložene </a:t>
            </a:r>
            <a:r>
              <a:rPr lang="sr-Latn-RS" dirty="0">
                <a:solidFill>
                  <a:schemeClr val="bg1"/>
                </a:solidFill>
              </a:rPr>
              <a:t>od strane Nadzornog odbora – april 2021;</a:t>
            </a:r>
            <a:r>
              <a:rPr lang="pl-PL" dirty="0">
                <a:solidFill>
                  <a:schemeClr val="bg1"/>
                </a:solidFill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bg1"/>
                </a:solidFill>
              </a:rPr>
              <a:t>Registracija povećanja osnovnog kapitala u Centralnom registru i u APR-u – april/maj 2021</a:t>
            </a:r>
            <a:r>
              <a:rPr lang="pl-PL" dirty="0" smtClean="0">
                <a:solidFill>
                  <a:schemeClr val="bg1"/>
                </a:solidFill>
              </a:rPr>
              <a:t>.</a:t>
            </a:r>
            <a:endParaRPr lang="sr-Latn-R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455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80313</TotalTime>
  <Words>708</Words>
  <Application>Microsoft Office PowerPoint</Application>
  <PresentationFormat>Widescreen</PresentationFormat>
  <Paragraphs>212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KAPITAL DRUŠTVA - TRENUTNA POZICIJA - POKAZATELJI</vt:lpstr>
      <vt:lpstr>POVEĆANJE OSNOVNOG KAPITALA IZ REZERVI I NERASPOREĐENE DOBITI RANIJIH GODINA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DUNAV RE a.d.o.  BELGRAD SERBIA</dc:title>
  <dc:creator>Zorana Pejcic</dc:creator>
  <cp:lastModifiedBy>Zoran Subotic</cp:lastModifiedBy>
  <cp:revision>1862</cp:revision>
  <cp:lastPrinted>2020-06-22T07:28:55Z</cp:lastPrinted>
  <dcterms:created xsi:type="dcterms:W3CDTF">2018-01-08T12:43:25Z</dcterms:created>
  <dcterms:modified xsi:type="dcterms:W3CDTF">2021-03-19T08:44:26Z</dcterms:modified>
  <cp:contentStatus/>
</cp:coreProperties>
</file>