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4.xml" ContentType="application/vnd.openxmlformats-officedocument.drawingml.chart+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652" r:id="rId1"/>
  </p:sldMasterIdLst>
  <p:notesMasterIdLst>
    <p:notesMasterId r:id="rId62"/>
  </p:notesMasterIdLst>
  <p:handoutMasterIdLst>
    <p:handoutMasterId r:id="rId63"/>
  </p:handoutMasterIdLst>
  <p:sldIdLst>
    <p:sldId id="256" r:id="rId2"/>
    <p:sldId id="316" r:id="rId3"/>
    <p:sldId id="318" r:id="rId4"/>
    <p:sldId id="317" r:id="rId5"/>
    <p:sldId id="319" r:id="rId6"/>
    <p:sldId id="321" r:id="rId7"/>
    <p:sldId id="322" r:id="rId8"/>
    <p:sldId id="361" r:id="rId9"/>
    <p:sldId id="320" r:id="rId10"/>
    <p:sldId id="326" r:id="rId11"/>
    <p:sldId id="324" r:id="rId12"/>
    <p:sldId id="327" r:id="rId13"/>
    <p:sldId id="325" r:id="rId14"/>
    <p:sldId id="362" r:id="rId15"/>
    <p:sldId id="363" r:id="rId16"/>
    <p:sldId id="328" r:id="rId17"/>
    <p:sldId id="330" r:id="rId18"/>
    <p:sldId id="329" r:id="rId19"/>
    <p:sldId id="364" r:id="rId20"/>
    <p:sldId id="365" r:id="rId21"/>
    <p:sldId id="331" r:id="rId22"/>
    <p:sldId id="332" r:id="rId23"/>
    <p:sldId id="366" r:id="rId24"/>
    <p:sldId id="333" r:id="rId25"/>
    <p:sldId id="334" r:id="rId26"/>
    <p:sldId id="335" r:id="rId27"/>
    <p:sldId id="336" r:id="rId28"/>
    <p:sldId id="337" r:id="rId29"/>
    <p:sldId id="338" r:id="rId30"/>
    <p:sldId id="339" r:id="rId31"/>
    <p:sldId id="367" r:id="rId32"/>
    <p:sldId id="340" r:id="rId33"/>
    <p:sldId id="368" r:id="rId34"/>
    <p:sldId id="370" r:id="rId35"/>
    <p:sldId id="371" r:id="rId36"/>
    <p:sldId id="372" r:id="rId37"/>
    <p:sldId id="373" r:id="rId38"/>
    <p:sldId id="374" r:id="rId39"/>
    <p:sldId id="375" r:id="rId40"/>
    <p:sldId id="344" r:id="rId41"/>
    <p:sldId id="345" r:id="rId42"/>
    <p:sldId id="346" r:id="rId43"/>
    <p:sldId id="347" r:id="rId44"/>
    <p:sldId id="348" r:id="rId45"/>
    <p:sldId id="349" r:id="rId46"/>
    <p:sldId id="376" r:id="rId47"/>
    <p:sldId id="350" r:id="rId48"/>
    <p:sldId id="351" r:id="rId49"/>
    <p:sldId id="352" r:id="rId50"/>
    <p:sldId id="354" r:id="rId51"/>
    <p:sldId id="353" r:id="rId52"/>
    <p:sldId id="355" r:id="rId53"/>
    <p:sldId id="356" r:id="rId54"/>
    <p:sldId id="357" r:id="rId55"/>
    <p:sldId id="358" r:id="rId56"/>
    <p:sldId id="359" r:id="rId57"/>
    <p:sldId id="377" r:id="rId58"/>
    <p:sldId id="285" r:id="rId59"/>
    <p:sldId id="378" r:id="rId60"/>
    <p:sldId id="360" r:id="rId61"/>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10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1600"/>
            </a:pPr>
            <a:r>
              <a:rPr lang="sr-Cyrl-RS" sz="1600"/>
              <a:t>Премија реосигурања</a:t>
            </a:r>
            <a:endParaRPr lang="en-US" sz="1600"/>
          </a:p>
        </c:rich>
      </c:tx>
      <c:layout>
        <c:manualLayout>
          <c:xMode val="edge"/>
          <c:yMode val="edge"/>
          <c:x val="0.48888157412243749"/>
          <c:y val="4.456846064722967E-2"/>
        </c:manualLayout>
      </c:layout>
      <c:overlay val="0"/>
    </c:title>
    <c:autoTitleDeleted val="0"/>
    <c:view3D>
      <c:rotX val="15"/>
      <c:rotY val="20"/>
      <c:rAngAx val="1"/>
    </c:view3D>
    <c:floor>
      <c:thickness val="0"/>
    </c:floor>
    <c:sideWall>
      <c:thickness val="0"/>
    </c:sideWall>
    <c:backWall>
      <c:thickness val="0"/>
    </c:backWall>
    <c:plotArea>
      <c:layout>
        <c:manualLayout>
          <c:layoutTarget val="inner"/>
          <c:xMode val="edge"/>
          <c:yMode val="edge"/>
          <c:x val="0.16983068838385249"/>
          <c:y val="2.7456427896817844E-2"/>
          <c:w val="0.82895914749525379"/>
          <c:h val="0.80737816436984944"/>
        </c:manualLayout>
      </c:layout>
      <c:bar3DChart>
        <c:barDir val="col"/>
        <c:grouping val="clustered"/>
        <c:varyColors val="0"/>
        <c:ser>
          <c:idx val="0"/>
          <c:order val="0"/>
          <c:tx>
            <c:strRef>
              <c:f>'grafikoni (2)'!$A$3</c:f>
              <c:strCache>
                <c:ptCount val="1"/>
                <c:pt idx="0">
                  <c:v>II kvatal 2014</c:v>
                </c:pt>
              </c:strCache>
            </c:strRef>
          </c:tx>
          <c:invertIfNegative val="0"/>
          <c:cat>
            <c:strRef>
              <c:f>'grafikoni (2)'!$B$2:$D$2</c:f>
              <c:strCache>
                <c:ptCount val="3"/>
                <c:pt idx="0">
                  <c:v>активна</c:v>
                </c:pt>
                <c:pt idx="1">
                  <c:v>пасивна</c:v>
                </c:pt>
                <c:pt idx="2">
                  <c:v>самопридржај</c:v>
                </c:pt>
              </c:strCache>
            </c:strRef>
          </c:cat>
          <c:val>
            <c:numRef>
              <c:f>'grafikoni (2)'!$B$3:$D$3</c:f>
              <c:numCache>
                <c:formatCode>#,##0</c:formatCode>
                <c:ptCount val="3"/>
                <c:pt idx="0">
                  <c:v>1538246.3149999999</c:v>
                </c:pt>
                <c:pt idx="1">
                  <c:v>1358561.34</c:v>
                </c:pt>
                <c:pt idx="2">
                  <c:v>179684.97499999986</c:v>
                </c:pt>
              </c:numCache>
            </c:numRef>
          </c:val>
        </c:ser>
        <c:ser>
          <c:idx val="1"/>
          <c:order val="1"/>
          <c:tx>
            <c:strRef>
              <c:f>'grafikoni (2)'!$A$4</c:f>
              <c:strCache>
                <c:ptCount val="1"/>
                <c:pt idx="0">
                  <c:v>II kvatal 2015</c:v>
                </c:pt>
              </c:strCache>
            </c:strRef>
          </c:tx>
          <c:invertIfNegative val="0"/>
          <c:cat>
            <c:strRef>
              <c:f>'grafikoni (2)'!$B$2:$D$2</c:f>
              <c:strCache>
                <c:ptCount val="3"/>
                <c:pt idx="0">
                  <c:v>активна</c:v>
                </c:pt>
                <c:pt idx="1">
                  <c:v>пасивна</c:v>
                </c:pt>
                <c:pt idx="2">
                  <c:v>самопридржај</c:v>
                </c:pt>
              </c:strCache>
            </c:strRef>
          </c:cat>
          <c:val>
            <c:numRef>
              <c:f>'grafikoni (2)'!$B$4:$D$4</c:f>
              <c:numCache>
                <c:formatCode>#,##0</c:formatCode>
                <c:ptCount val="3"/>
                <c:pt idx="0">
                  <c:v>1697599.6040000001</c:v>
                </c:pt>
                <c:pt idx="1">
                  <c:v>1487182.4909999999</c:v>
                </c:pt>
                <c:pt idx="2">
                  <c:v>210417.11300000013</c:v>
                </c:pt>
              </c:numCache>
            </c:numRef>
          </c:val>
        </c:ser>
        <c:dLbls>
          <c:showLegendKey val="0"/>
          <c:showVal val="0"/>
          <c:showCatName val="0"/>
          <c:showSerName val="0"/>
          <c:showPercent val="0"/>
          <c:showBubbleSize val="0"/>
        </c:dLbls>
        <c:gapWidth val="150"/>
        <c:shape val="box"/>
        <c:axId val="71416064"/>
        <c:axId val="128212992"/>
        <c:axId val="0"/>
      </c:bar3DChart>
      <c:catAx>
        <c:axId val="71416064"/>
        <c:scaling>
          <c:orientation val="minMax"/>
        </c:scaling>
        <c:delete val="0"/>
        <c:axPos val="b"/>
        <c:majorTickMark val="none"/>
        <c:minorTickMark val="none"/>
        <c:tickLblPos val="nextTo"/>
        <c:crossAx val="128212992"/>
        <c:crosses val="autoZero"/>
        <c:auto val="1"/>
        <c:lblAlgn val="ctr"/>
        <c:lblOffset val="100"/>
        <c:noMultiLvlLbl val="0"/>
      </c:catAx>
      <c:valAx>
        <c:axId val="128212992"/>
        <c:scaling>
          <c:orientation val="minMax"/>
          <c:max val="1800000"/>
          <c:min val="0"/>
        </c:scaling>
        <c:delete val="0"/>
        <c:axPos val="l"/>
        <c:majorGridlines/>
        <c:title>
          <c:tx>
            <c:rich>
              <a:bodyPr/>
              <a:lstStyle/>
              <a:p>
                <a:pPr>
                  <a:defRPr sz="1800">
                    <a:latin typeface="+mn-lt"/>
                  </a:defRPr>
                </a:pPr>
                <a:r>
                  <a:rPr lang="sr-Cyrl-RS" sz="1800">
                    <a:latin typeface="+mn-lt"/>
                  </a:rPr>
                  <a:t>у хиљадама динара</a:t>
                </a:r>
                <a:endParaRPr lang="en-US" sz="1800">
                  <a:latin typeface="+mn-lt"/>
                </a:endParaRPr>
              </a:p>
            </c:rich>
          </c:tx>
          <c:layout/>
          <c:overlay val="0"/>
        </c:title>
        <c:numFmt formatCode="#,##0" sourceLinked="1"/>
        <c:majorTickMark val="none"/>
        <c:minorTickMark val="none"/>
        <c:tickLblPos val="nextTo"/>
        <c:txPr>
          <a:bodyPr/>
          <a:lstStyle/>
          <a:p>
            <a:pPr>
              <a:defRPr sz="1400"/>
            </a:pPr>
            <a:endParaRPr lang="en-US"/>
          </a:p>
        </c:txPr>
        <c:crossAx val="71416064"/>
        <c:crosses val="autoZero"/>
        <c:crossBetween val="between"/>
        <c:majorUnit val="200000"/>
      </c:valAx>
      <c:dTable>
        <c:showHorzBorder val="1"/>
        <c:showVertBorder val="1"/>
        <c:showOutline val="1"/>
        <c:showKeys val="1"/>
        <c:txPr>
          <a:bodyPr/>
          <a:lstStyle/>
          <a:p>
            <a:pPr rtl="0">
              <a:defRPr sz="1600">
                <a:latin typeface="+mn-lt"/>
              </a:defRPr>
            </a:pPr>
            <a:endParaRPr lang="en-US"/>
          </a:p>
        </c:txPr>
      </c:dTable>
    </c:plotArea>
    <c:plotVisOnly val="1"/>
    <c:dispBlanksAs val="gap"/>
    <c:showDLblsOverMax val="0"/>
  </c:chart>
  <c:spPr>
    <a:ln>
      <a:noFill/>
    </a:ln>
  </c:spPr>
  <c:txPr>
    <a:bodyPr/>
    <a:lstStyle/>
    <a:p>
      <a:pPr>
        <a:defRPr>
          <a:latin typeface="Verdana" panose="020B0604030504040204" pitchFamily="34" charset="0"/>
          <a:ea typeface="Verdana" panose="020B0604030504040204" pitchFamily="34" charset="0"/>
          <a:cs typeface="Verdana" panose="020B060403050404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2400"/>
            </a:pPr>
            <a:r>
              <a:rPr lang="sr-Cyrl-RS" sz="2400"/>
              <a:t>Ликвидиране штете</a:t>
            </a:r>
          </a:p>
        </c:rich>
      </c:tx>
      <c:layout>
        <c:manualLayout>
          <c:xMode val="edge"/>
          <c:yMode val="edge"/>
          <c:x val="0.39437196762220533"/>
          <c:y val="4.963805584281282E-2"/>
        </c:manualLayout>
      </c:layout>
      <c:overlay val="0"/>
    </c:title>
    <c:autoTitleDeleted val="0"/>
    <c:view3D>
      <c:rotX val="15"/>
      <c:rotY val="20"/>
      <c:rAngAx val="1"/>
    </c:view3D>
    <c:floor>
      <c:thickness val="0"/>
    </c:floor>
    <c:sideWall>
      <c:thickness val="0"/>
    </c:sideWall>
    <c:backWall>
      <c:thickness val="0"/>
    </c:backWall>
    <c:plotArea>
      <c:layout>
        <c:manualLayout>
          <c:layoutTarget val="inner"/>
          <c:xMode val="edge"/>
          <c:yMode val="edge"/>
          <c:x val="0.14877733382899305"/>
          <c:y val="3.4997799188144961E-2"/>
          <c:w val="0.85122266617100695"/>
          <c:h val="0.81598410017619072"/>
        </c:manualLayout>
      </c:layout>
      <c:bar3DChart>
        <c:barDir val="col"/>
        <c:grouping val="clustered"/>
        <c:varyColors val="0"/>
        <c:ser>
          <c:idx val="0"/>
          <c:order val="0"/>
          <c:tx>
            <c:strRef>
              <c:f>'grafikoni (2)'!$A$8</c:f>
              <c:strCache>
                <c:ptCount val="1"/>
                <c:pt idx="0">
                  <c:v>II kvatal 2014</c:v>
                </c:pt>
              </c:strCache>
            </c:strRef>
          </c:tx>
          <c:invertIfNegative val="0"/>
          <c:cat>
            <c:strRef>
              <c:f>'grafikoni (2)'!$B$7:$D$7</c:f>
              <c:strCache>
                <c:ptCount val="3"/>
                <c:pt idx="0">
                  <c:v>активне</c:v>
                </c:pt>
                <c:pt idx="1">
                  <c:v>пасивне</c:v>
                </c:pt>
                <c:pt idx="2">
                  <c:v>самопридржај</c:v>
                </c:pt>
              </c:strCache>
            </c:strRef>
          </c:cat>
          <c:val>
            <c:numRef>
              <c:f>'grafikoni (2)'!$B$8:$D$8</c:f>
              <c:numCache>
                <c:formatCode>#,##0</c:formatCode>
                <c:ptCount val="3"/>
                <c:pt idx="0">
                  <c:v>237794.198</c:v>
                </c:pt>
                <c:pt idx="1">
                  <c:v>108069.565</c:v>
                </c:pt>
                <c:pt idx="2">
                  <c:v>129724.633</c:v>
                </c:pt>
              </c:numCache>
            </c:numRef>
          </c:val>
        </c:ser>
        <c:ser>
          <c:idx val="1"/>
          <c:order val="1"/>
          <c:tx>
            <c:strRef>
              <c:f>'grafikoni (2)'!$A$9</c:f>
              <c:strCache>
                <c:ptCount val="1"/>
                <c:pt idx="0">
                  <c:v>II kvatal 2015</c:v>
                </c:pt>
              </c:strCache>
            </c:strRef>
          </c:tx>
          <c:invertIfNegative val="0"/>
          <c:cat>
            <c:strRef>
              <c:f>'grafikoni (2)'!$B$7:$D$7</c:f>
              <c:strCache>
                <c:ptCount val="3"/>
                <c:pt idx="0">
                  <c:v>активне</c:v>
                </c:pt>
                <c:pt idx="1">
                  <c:v>пасивне</c:v>
                </c:pt>
                <c:pt idx="2">
                  <c:v>самопридржај</c:v>
                </c:pt>
              </c:strCache>
            </c:strRef>
          </c:cat>
          <c:val>
            <c:numRef>
              <c:f>'grafikoni (2)'!$B$9:$D$9</c:f>
              <c:numCache>
                <c:formatCode>#,##0</c:formatCode>
                <c:ptCount val="3"/>
                <c:pt idx="0">
                  <c:v>2066464.4950000001</c:v>
                </c:pt>
                <c:pt idx="1">
                  <c:v>1874726.449</c:v>
                </c:pt>
                <c:pt idx="2">
                  <c:v>191738.04600000009</c:v>
                </c:pt>
              </c:numCache>
            </c:numRef>
          </c:val>
        </c:ser>
        <c:dLbls>
          <c:showLegendKey val="0"/>
          <c:showVal val="0"/>
          <c:showCatName val="0"/>
          <c:showSerName val="0"/>
          <c:showPercent val="0"/>
          <c:showBubbleSize val="0"/>
        </c:dLbls>
        <c:gapWidth val="150"/>
        <c:shape val="box"/>
        <c:axId val="127063936"/>
        <c:axId val="127065472"/>
        <c:axId val="0"/>
      </c:bar3DChart>
      <c:catAx>
        <c:axId val="127063936"/>
        <c:scaling>
          <c:orientation val="minMax"/>
        </c:scaling>
        <c:delete val="0"/>
        <c:axPos val="b"/>
        <c:majorTickMark val="none"/>
        <c:minorTickMark val="none"/>
        <c:tickLblPos val="nextTo"/>
        <c:crossAx val="127065472"/>
        <c:crosses val="autoZero"/>
        <c:auto val="1"/>
        <c:lblAlgn val="ctr"/>
        <c:lblOffset val="100"/>
        <c:noMultiLvlLbl val="0"/>
      </c:catAx>
      <c:valAx>
        <c:axId val="127065472"/>
        <c:scaling>
          <c:orientation val="minMax"/>
        </c:scaling>
        <c:delete val="0"/>
        <c:axPos val="l"/>
        <c:majorGridlines/>
        <c:title>
          <c:tx>
            <c:rich>
              <a:bodyPr/>
              <a:lstStyle/>
              <a:p>
                <a:pPr>
                  <a:defRPr sz="1800"/>
                </a:pPr>
                <a:r>
                  <a:rPr lang="sr-Cyrl-RS" sz="1800"/>
                  <a:t>у хиљадама динара</a:t>
                </a:r>
                <a:endParaRPr lang="en-US" sz="1800"/>
              </a:p>
            </c:rich>
          </c:tx>
          <c:layout>
            <c:manualLayout>
              <c:xMode val="edge"/>
              <c:yMode val="edge"/>
              <c:x val="1.3718762578292758E-2"/>
              <c:y val="0.16525780549343147"/>
            </c:manualLayout>
          </c:layout>
          <c:overlay val="0"/>
        </c:title>
        <c:numFmt formatCode="#,##0" sourceLinked="1"/>
        <c:majorTickMark val="none"/>
        <c:minorTickMark val="none"/>
        <c:tickLblPos val="nextTo"/>
        <c:txPr>
          <a:bodyPr/>
          <a:lstStyle/>
          <a:p>
            <a:pPr>
              <a:defRPr sz="1800"/>
            </a:pPr>
            <a:endParaRPr lang="en-US"/>
          </a:p>
        </c:txPr>
        <c:crossAx val="127063936"/>
        <c:crosses val="autoZero"/>
        <c:crossBetween val="between"/>
      </c:valAx>
      <c:dTable>
        <c:showHorzBorder val="1"/>
        <c:showVertBorder val="1"/>
        <c:showOutline val="1"/>
        <c:showKeys val="1"/>
        <c:txPr>
          <a:bodyPr/>
          <a:lstStyle/>
          <a:p>
            <a:pPr rtl="0">
              <a:defRPr sz="1600"/>
            </a:pPr>
            <a:endParaRPr lang="en-US"/>
          </a:p>
        </c:txPr>
      </c:dTable>
    </c:plotArea>
    <c:plotVisOnly val="1"/>
    <c:dispBlanksAs val="gap"/>
    <c:showDLblsOverMax val="0"/>
  </c:chart>
  <c:spPr>
    <a:ln>
      <a:noFill/>
    </a:ln>
  </c:spPr>
  <c:txPr>
    <a:bodyPr/>
    <a:lstStyle/>
    <a:p>
      <a:pPr>
        <a:defRPr sz="1200">
          <a:latin typeface="+mn-lt"/>
          <a:ea typeface="Verdana" panose="020B0604030504040204" pitchFamily="34" charset="0"/>
          <a:cs typeface="Verdana" panose="020B0604030504040204"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sz="2000"/>
            </a:pPr>
            <a:r>
              <a:rPr lang="sr-Cyrl-RS" sz="2000"/>
              <a:t>Резервисане штете</a:t>
            </a:r>
            <a:endParaRPr lang="en-US" sz="2000"/>
          </a:p>
        </c:rich>
      </c:tx>
      <c:layout>
        <c:manualLayout>
          <c:xMode val="edge"/>
          <c:yMode val="edge"/>
          <c:x val="0.50092661830607399"/>
          <c:y val="3.3478406427854032E-2"/>
        </c:manualLayout>
      </c:layout>
      <c:overlay val="0"/>
    </c:title>
    <c:autoTitleDeleted val="0"/>
    <c:view3D>
      <c:rotX val="15"/>
      <c:rotY val="20"/>
      <c:rAngAx val="1"/>
    </c:view3D>
    <c:floor>
      <c:thickness val="0"/>
    </c:floor>
    <c:sideWall>
      <c:thickness val="0"/>
    </c:sideWall>
    <c:backWall>
      <c:thickness val="0"/>
    </c:backWall>
    <c:plotArea>
      <c:layout>
        <c:manualLayout>
          <c:layoutTarget val="inner"/>
          <c:xMode val="edge"/>
          <c:yMode val="edge"/>
          <c:x val="0.15410809516671337"/>
          <c:y val="1.9410882806322086E-2"/>
          <c:w val="0.84589190483328669"/>
          <c:h val="0.84268900824847792"/>
        </c:manualLayout>
      </c:layout>
      <c:bar3DChart>
        <c:barDir val="col"/>
        <c:grouping val="clustered"/>
        <c:varyColors val="0"/>
        <c:ser>
          <c:idx val="0"/>
          <c:order val="0"/>
          <c:tx>
            <c:strRef>
              <c:f>'grafikoni (2)'!$A$13</c:f>
              <c:strCache>
                <c:ptCount val="1"/>
                <c:pt idx="0">
                  <c:v>II kvatal 2014</c:v>
                </c:pt>
              </c:strCache>
            </c:strRef>
          </c:tx>
          <c:invertIfNegative val="0"/>
          <c:cat>
            <c:strRef>
              <c:f>'grafikoni (2)'!$B$12:$D$12</c:f>
              <c:strCache>
                <c:ptCount val="3"/>
                <c:pt idx="0">
                  <c:v>активне</c:v>
                </c:pt>
                <c:pt idx="1">
                  <c:v>пасивне</c:v>
                </c:pt>
                <c:pt idx="2">
                  <c:v>самопридржај</c:v>
                </c:pt>
              </c:strCache>
            </c:strRef>
          </c:cat>
          <c:val>
            <c:numRef>
              <c:f>'grafikoni (2)'!$B$13:$D$13</c:f>
              <c:numCache>
                <c:formatCode>#,##0</c:formatCode>
                <c:ptCount val="3"/>
                <c:pt idx="0">
                  <c:v>1469035.4569999999</c:v>
                </c:pt>
                <c:pt idx="1">
                  <c:v>1040109.736</c:v>
                </c:pt>
                <c:pt idx="2">
                  <c:v>428925.7209999999</c:v>
                </c:pt>
              </c:numCache>
            </c:numRef>
          </c:val>
        </c:ser>
        <c:ser>
          <c:idx val="1"/>
          <c:order val="1"/>
          <c:tx>
            <c:strRef>
              <c:f>'grafikoni (2)'!$A$14</c:f>
              <c:strCache>
                <c:ptCount val="1"/>
                <c:pt idx="0">
                  <c:v>II kvatal 2015</c:v>
                </c:pt>
              </c:strCache>
            </c:strRef>
          </c:tx>
          <c:invertIfNegative val="0"/>
          <c:cat>
            <c:strRef>
              <c:f>'grafikoni (2)'!$B$12:$D$12</c:f>
              <c:strCache>
                <c:ptCount val="3"/>
                <c:pt idx="0">
                  <c:v>активне</c:v>
                </c:pt>
                <c:pt idx="1">
                  <c:v>пасивне</c:v>
                </c:pt>
                <c:pt idx="2">
                  <c:v>самопридржај</c:v>
                </c:pt>
              </c:strCache>
            </c:strRef>
          </c:cat>
          <c:val>
            <c:numRef>
              <c:f>'grafikoni (2)'!$B$14:$D$14</c:f>
              <c:numCache>
                <c:formatCode>#,##0</c:formatCode>
                <c:ptCount val="3"/>
                <c:pt idx="0">
                  <c:v>1520671.2139999999</c:v>
                </c:pt>
                <c:pt idx="1">
                  <c:v>1155063.412</c:v>
                </c:pt>
                <c:pt idx="2">
                  <c:v>365607.80199999991</c:v>
                </c:pt>
              </c:numCache>
            </c:numRef>
          </c:val>
        </c:ser>
        <c:dLbls>
          <c:showLegendKey val="0"/>
          <c:showVal val="0"/>
          <c:showCatName val="0"/>
          <c:showSerName val="0"/>
          <c:showPercent val="0"/>
          <c:showBubbleSize val="0"/>
        </c:dLbls>
        <c:gapWidth val="150"/>
        <c:shape val="box"/>
        <c:axId val="127092608"/>
        <c:axId val="127094144"/>
        <c:axId val="0"/>
      </c:bar3DChart>
      <c:catAx>
        <c:axId val="127092608"/>
        <c:scaling>
          <c:orientation val="minMax"/>
        </c:scaling>
        <c:delete val="0"/>
        <c:axPos val="b"/>
        <c:majorTickMark val="none"/>
        <c:minorTickMark val="none"/>
        <c:tickLblPos val="nextTo"/>
        <c:crossAx val="127094144"/>
        <c:crosses val="autoZero"/>
        <c:auto val="1"/>
        <c:lblAlgn val="ctr"/>
        <c:lblOffset val="100"/>
        <c:noMultiLvlLbl val="0"/>
      </c:catAx>
      <c:valAx>
        <c:axId val="127094144"/>
        <c:scaling>
          <c:orientation val="minMax"/>
        </c:scaling>
        <c:delete val="0"/>
        <c:axPos val="l"/>
        <c:majorGridlines/>
        <c:title>
          <c:tx>
            <c:rich>
              <a:bodyPr/>
              <a:lstStyle/>
              <a:p>
                <a:pPr>
                  <a:defRPr sz="1800"/>
                </a:pPr>
                <a:r>
                  <a:rPr lang="sr-Cyrl-RS" sz="1800"/>
                  <a:t>у хиљадама динара</a:t>
                </a:r>
                <a:endParaRPr lang="en-US" sz="1800"/>
              </a:p>
            </c:rich>
          </c:tx>
          <c:layout>
            <c:manualLayout>
              <c:xMode val="edge"/>
              <c:yMode val="edge"/>
              <c:x val="0"/>
              <c:y val="0.24998586107464285"/>
            </c:manualLayout>
          </c:layout>
          <c:overlay val="0"/>
        </c:title>
        <c:numFmt formatCode="#,##0" sourceLinked="1"/>
        <c:majorTickMark val="none"/>
        <c:minorTickMark val="none"/>
        <c:tickLblPos val="nextTo"/>
        <c:txPr>
          <a:bodyPr/>
          <a:lstStyle/>
          <a:p>
            <a:pPr>
              <a:defRPr sz="1800"/>
            </a:pPr>
            <a:endParaRPr lang="en-US"/>
          </a:p>
        </c:txPr>
        <c:crossAx val="127092608"/>
        <c:crosses val="autoZero"/>
        <c:crossBetween val="between"/>
      </c:valAx>
      <c:dTable>
        <c:showHorzBorder val="1"/>
        <c:showVertBorder val="1"/>
        <c:showOutline val="1"/>
        <c:showKeys val="1"/>
        <c:txPr>
          <a:bodyPr/>
          <a:lstStyle/>
          <a:p>
            <a:pPr rtl="0">
              <a:defRPr sz="1600"/>
            </a:pPr>
            <a:endParaRPr lang="en-US"/>
          </a:p>
        </c:txPr>
      </c:dTable>
    </c:plotArea>
    <c:plotVisOnly val="1"/>
    <c:dispBlanksAs val="gap"/>
    <c:showDLblsOverMax val="0"/>
  </c:chart>
  <c:spPr>
    <a:ln>
      <a:noFill/>
    </a:ln>
  </c:spPr>
  <c:txPr>
    <a:bodyPr/>
    <a:lstStyle/>
    <a:p>
      <a:pPr>
        <a:defRPr sz="1200">
          <a:latin typeface="+mn-lt"/>
          <a:ea typeface="Verdana" panose="020B0604030504040204" pitchFamily="34" charset="0"/>
          <a:cs typeface="Verdana" panose="020B0604030504040204" pitchFamily="34"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19298880081968861"/>
          <c:y val="4.2481402121171012E-2"/>
          <c:w val="0.80651843047920901"/>
          <c:h val="0.90797566990460865"/>
        </c:manualLayout>
      </c:layout>
      <c:pieChart>
        <c:varyColors val="1"/>
        <c:ser>
          <c:idx val="0"/>
          <c:order val="0"/>
          <c:dLbls>
            <c:dLbl>
              <c:idx val="0"/>
              <c:tx>
                <c:rich>
                  <a:bodyPr/>
                  <a:lstStyle/>
                  <a:p>
                    <a:r>
                      <a:rPr lang="en-US" smtClean="0"/>
                      <a:t>K</a:t>
                    </a:r>
                    <a:r>
                      <a:rPr lang="sr-Cyrl-RS" smtClean="0"/>
                      <a:t>ДО</a:t>
                    </a:r>
                    <a:r>
                      <a:rPr lang="sr-Cyrl-CS"/>
                      <a:t>
65%</a:t>
                    </a:r>
                  </a:p>
                </c:rich>
              </c:tx>
              <c:showLegendKey val="0"/>
              <c:showVal val="0"/>
              <c:showCatName val="1"/>
              <c:showSerName val="0"/>
              <c:showPercent val="1"/>
              <c:showBubbleSize val="0"/>
            </c:dLbl>
            <c:dLbl>
              <c:idx val="1"/>
              <c:layout>
                <c:manualLayout>
                  <c:x val="-2.3030665466232465E-3"/>
                  <c:y val="5.2448924825103348E-2"/>
                </c:manualLayout>
              </c:layout>
              <c:tx>
                <c:rich>
                  <a:bodyPr/>
                  <a:lstStyle/>
                  <a:p>
                    <a:r>
                      <a:rPr lang="sr-Cyrl-CS" smtClean="0"/>
                      <a:t>Сава 6</a:t>
                    </a:r>
                    <a:r>
                      <a:rPr lang="sr-Cyrl-CS"/>
                      <a:t>%</a:t>
                    </a:r>
                  </a:p>
                </c:rich>
              </c:tx>
              <c:showLegendKey val="0"/>
              <c:showVal val="0"/>
              <c:showCatName val="1"/>
              <c:showSerName val="0"/>
              <c:showPercent val="1"/>
              <c:showBubbleSize val="0"/>
            </c:dLbl>
            <c:dLbl>
              <c:idx val="2"/>
              <c:layout>
                <c:manualLayout>
                  <c:x val="2.020045843749495E-3"/>
                  <c:y val="4.1640307963809721E-2"/>
                </c:manualLayout>
              </c:layout>
              <c:tx>
                <c:rich>
                  <a:bodyPr/>
                  <a:lstStyle/>
                  <a:p>
                    <a:r>
                      <a:rPr lang="sr-Cyrl-CS" sz="1400" smtClean="0"/>
                      <a:t>УОС</a:t>
                    </a:r>
                  </a:p>
                  <a:p>
                    <a:r>
                      <a:rPr lang="sr-Cyrl-CS" sz="1400" smtClean="0"/>
                      <a:t>4</a:t>
                    </a:r>
                    <a:r>
                      <a:rPr lang="sr-Cyrl-CS" sz="1400"/>
                      <a:t>%</a:t>
                    </a:r>
                    <a:endParaRPr lang="sr-Cyrl-CS"/>
                  </a:p>
                </c:rich>
              </c:tx>
              <c:showLegendKey val="0"/>
              <c:showVal val="0"/>
              <c:showCatName val="1"/>
              <c:showSerName val="0"/>
              <c:showPercent val="1"/>
              <c:showBubbleSize val="0"/>
            </c:dLbl>
            <c:dLbl>
              <c:idx val="3"/>
              <c:layout>
                <c:manualLayout>
                  <c:x val="3.0787773373768318E-3"/>
                  <c:y val="-5.9540314133790023E-3"/>
                </c:manualLayout>
              </c:layout>
              <c:tx>
                <c:rich>
                  <a:bodyPr/>
                  <a:lstStyle/>
                  <a:p>
                    <a:r>
                      <a:rPr lang="sr-Cyrl-CS" sz="900" smtClean="0"/>
                      <a:t>Миленијум </a:t>
                    </a:r>
                    <a:r>
                      <a:rPr lang="sr-Cyrl-CS" smtClean="0"/>
                      <a:t>3</a:t>
                    </a:r>
                    <a:r>
                      <a:rPr lang="sr-Cyrl-CS"/>
                      <a:t>%</a:t>
                    </a:r>
                  </a:p>
                </c:rich>
              </c:tx>
              <c:showLegendKey val="0"/>
              <c:showVal val="0"/>
              <c:showCatName val="1"/>
              <c:showSerName val="0"/>
              <c:showPercent val="1"/>
              <c:showBubbleSize val="0"/>
            </c:dLbl>
            <c:dLbl>
              <c:idx val="4"/>
              <c:layout>
                <c:manualLayout>
                  <c:x val="2.8725021838532142E-3"/>
                  <c:y val="-0.1172725089369155"/>
                </c:manualLayout>
              </c:layout>
              <c:tx>
                <c:rich>
                  <a:bodyPr/>
                  <a:lstStyle/>
                  <a:p>
                    <a:r>
                      <a:rPr lang="sr-Cyrl-CS" smtClean="0"/>
                      <a:t>Граве 2</a:t>
                    </a:r>
                    <a:r>
                      <a:rPr lang="sr-Cyrl-CS"/>
                      <a:t>%</a:t>
                    </a:r>
                  </a:p>
                </c:rich>
              </c:tx>
              <c:showLegendKey val="0"/>
              <c:showVal val="0"/>
              <c:showCatName val="1"/>
              <c:showSerName val="0"/>
              <c:showPercent val="1"/>
              <c:showBubbleSize val="0"/>
            </c:dLbl>
            <c:txPr>
              <a:bodyPr/>
              <a:lstStyle/>
              <a:p>
                <a:pPr>
                  <a:defRPr sz="1400" b="1"/>
                </a:pPr>
                <a:endParaRPr lang="en-US"/>
              </a:p>
            </c:txPr>
            <c:showLegendKey val="0"/>
            <c:showVal val="0"/>
            <c:showCatName val="1"/>
            <c:showSerName val="0"/>
            <c:showPercent val="1"/>
            <c:showBubbleSize val="0"/>
            <c:showLeaderLines val="1"/>
          </c:dLbls>
          <c:cat>
            <c:strRef>
              <c:f>'potraživanja bruto'!$B$20:$B$25</c:f>
              <c:strCache>
                <c:ptCount val="6"/>
                <c:pt idx="0">
                  <c:v>Kомпанија Дунав осигурање</c:v>
                </c:pt>
                <c:pt idx="1">
                  <c:v>Сава осигурање</c:v>
                </c:pt>
                <c:pt idx="2">
                  <c:v>Удружење осигуравача</c:v>
                </c:pt>
                <c:pt idx="3">
                  <c:v>Миленијум осигурање</c:v>
                </c:pt>
                <c:pt idx="4">
                  <c:v>Граве осигурање</c:v>
                </c:pt>
                <c:pt idx="5">
                  <c:v>остали</c:v>
                </c:pt>
              </c:strCache>
            </c:strRef>
          </c:cat>
          <c:val>
            <c:numRef>
              <c:f>'potraživanja bruto'!$C$20:$C$25</c:f>
              <c:numCache>
                <c:formatCode>#,##0</c:formatCode>
                <c:ptCount val="6"/>
                <c:pt idx="0">
                  <c:v>385212</c:v>
                </c:pt>
                <c:pt idx="1">
                  <c:v>35192</c:v>
                </c:pt>
                <c:pt idx="2">
                  <c:v>22969</c:v>
                </c:pt>
                <c:pt idx="3">
                  <c:v>16673</c:v>
                </c:pt>
                <c:pt idx="4">
                  <c:v>12842</c:v>
                </c:pt>
                <c:pt idx="5">
                  <c:v>120079</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26630106539753096"/>
          <c:y val="3.5645339096313872E-2"/>
          <c:w val="0.70024239218159745"/>
          <c:h val="0.90190971524610009"/>
        </c:manualLayout>
      </c:layout>
      <c:pieChart>
        <c:varyColors val="1"/>
        <c:ser>
          <c:idx val="0"/>
          <c:order val="0"/>
          <c:dLbls>
            <c:dLbl>
              <c:idx val="0"/>
              <c:layout>
                <c:manualLayout>
                  <c:x val="-5.8877005119089328E-3"/>
                  <c:y val="-6.0575377245665515E-2"/>
                </c:manualLayout>
              </c:layout>
              <c:tx>
                <c:rich>
                  <a:bodyPr/>
                  <a:lstStyle/>
                  <a:p>
                    <a:r>
                      <a:rPr lang="de-DE" sz="1200"/>
                      <a:t>Uniqa </a:t>
                    </a:r>
                    <a:r>
                      <a:rPr lang="de-DE" sz="1200" smtClean="0"/>
                      <a:t>Osterr</a:t>
                    </a:r>
                    <a:r>
                      <a:rPr lang="sr-Cyrl-RS" sz="1200" smtClean="0"/>
                      <a:t>.</a:t>
                    </a:r>
                    <a:r>
                      <a:rPr lang="de-DE" sz="1200" smtClean="0"/>
                      <a:t> </a:t>
                    </a:r>
                    <a:r>
                      <a:rPr lang="de-DE" sz="1200"/>
                      <a:t>AG, Wien
29%</a:t>
                    </a:r>
                    <a:endParaRPr lang="de-DE"/>
                  </a:p>
                </c:rich>
              </c:tx>
              <c:showLegendKey val="0"/>
              <c:showVal val="0"/>
              <c:showCatName val="1"/>
              <c:showSerName val="0"/>
              <c:showPercent val="1"/>
              <c:showBubbleSize val="0"/>
            </c:dLbl>
            <c:dLbl>
              <c:idx val="1"/>
              <c:layout>
                <c:manualLayout>
                  <c:x val="-1.4369931118764582E-2"/>
                  <c:y val="4.9061337955913491E-2"/>
                </c:manualLayout>
              </c:layout>
              <c:tx>
                <c:rich>
                  <a:bodyPr/>
                  <a:lstStyle/>
                  <a:p>
                    <a:r>
                      <a:rPr lang="en-US" sz="1200"/>
                      <a:t>AON </a:t>
                    </a:r>
                    <a:r>
                      <a:rPr lang="en-US" sz="1200" smtClean="0"/>
                      <a:t>, </a:t>
                    </a:r>
                    <a:r>
                      <a:rPr lang="en-US" sz="1200"/>
                      <a:t>Austria
26%</a:t>
                    </a:r>
                    <a:endParaRPr lang="en-US"/>
                  </a:p>
                </c:rich>
              </c:tx>
              <c:showLegendKey val="0"/>
              <c:showVal val="0"/>
              <c:showCatName val="1"/>
              <c:showSerName val="0"/>
              <c:showPercent val="1"/>
              <c:showBubbleSize val="0"/>
            </c:dLbl>
            <c:dLbl>
              <c:idx val="2"/>
              <c:layout>
                <c:manualLayout>
                  <c:x val="6.0130071017750163E-2"/>
                  <c:y val="4.9279655201709613E-2"/>
                </c:manualLayout>
              </c:layout>
              <c:tx>
                <c:rich>
                  <a:bodyPr/>
                  <a:lstStyle/>
                  <a:p>
                    <a:r>
                      <a:rPr lang="en-US" sz="1200"/>
                      <a:t>Guy </a:t>
                    </a:r>
                    <a:r>
                      <a:rPr lang="en-US" sz="1200" smtClean="0"/>
                      <a:t>Carp</a:t>
                    </a:r>
                    <a:r>
                      <a:rPr lang="sr-Cyrl-RS" sz="1200" smtClean="0"/>
                      <a:t>.</a:t>
                    </a:r>
                    <a:r>
                      <a:rPr lang="en-US" sz="1200" smtClean="0"/>
                      <a:t>, </a:t>
                    </a:r>
                    <a:r>
                      <a:rPr lang="en-US" sz="1200"/>
                      <a:t>England
10%</a:t>
                    </a:r>
                    <a:endParaRPr lang="en-US"/>
                  </a:p>
                </c:rich>
              </c:tx>
              <c:showLegendKey val="0"/>
              <c:showVal val="0"/>
              <c:showCatName val="1"/>
              <c:showSerName val="0"/>
              <c:showPercent val="1"/>
              <c:showBubbleSize val="0"/>
            </c:dLbl>
            <c:dLbl>
              <c:idx val="3"/>
              <c:layout>
                <c:manualLayout>
                  <c:x val="-2.7352997102886006E-2"/>
                  <c:y val="9.2487476881653666E-2"/>
                </c:manualLayout>
              </c:layout>
              <c:tx>
                <c:rich>
                  <a:bodyPr/>
                  <a:lstStyle/>
                  <a:p>
                    <a:r>
                      <a:rPr lang="en-US" sz="1200" smtClean="0"/>
                      <a:t>AON, </a:t>
                    </a:r>
                    <a:r>
                      <a:rPr lang="en-US" sz="1200"/>
                      <a:t>Czech Republic
4%</a:t>
                    </a:r>
                    <a:endParaRPr lang="en-US"/>
                  </a:p>
                </c:rich>
              </c:tx>
              <c:showLegendKey val="0"/>
              <c:showVal val="0"/>
              <c:showCatName val="1"/>
              <c:showSerName val="0"/>
              <c:showPercent val="1"/>
              <c:showBubbleSize val="0"/>
            </c:dLbl>
            <c:dLbl>
              <c:idx val="4"/>
              <c:layout>
                <c:manualLayout>
                  <c:x val="-5.36530222637112E-2"/>
                  <c:y val="-0.23539681232756468"/>
                </c:manualLayout>
              </c:layout>
              <c:tx>
                <c:rich>
                  <a:bodyPr/>
                  <a:lstStyle/>
                  <a:p>
                    <a:r>
                      <a:rPr lang="en-US" sz="1200"/>
                      <a:t>Gen </a:t>
                    </a:r>
                    <a:r>
                      <a:rPr lang="en-US" sz="1200" smtClean="0"/>
                      <a:t>RE, </a:t>
                    </a:r>
                    <a:r>
                      <a:rPr lang="en-US" sz="1200"/>
                      <a:t>Austria
4%</a:t>
                    </a:r>
                    <a:endParaRPr lang="en-US"/>
                  </a:p>
                </c:rich>
              </c:tx>
              <c:showLegendKey val="0"/>
              <c:showVal val="0"/>
              <c:showCatName val="1"/>
              <c:showSerName val="0"/>
              <c:showPercent val="1"/>
              <c:showBubbleSize val="0"/>
            </c:dLbl>
            <c:dLbl>
              <c:idx val="5"/>
              <c:layout>
                <c:manualLayout>
                  <c:x val="0.12495353080426962"/>
                  <c:y val="-0.10989608180790371"/>
                </c:manualLayout>
              </c:layout>
              <c:tx>
                <c:rich>
                  <a:bodyPr/>
                  <a:lstStyle/>
                  <a:p>
                    <a:r>
                      <a:rPr lang="sr-Cyrl-CS" sz="1200"/>
                      <a:t>Остали
27%</a:t>
                    </a:r>
                    <a:endParaRPr lang="sr-Cyrl-CS"/>
                  </a:p>
                </c:rich>
              </c:tx>
              <c:showLegendKey val="0"/>
              <c:showVal val="0"/>
              <c:showCatName val="1"/>
              <c:showSerName val="0"/>
              <c:showPercent val="1"/>
              <c:showBubbleSize val="0"/>
            </c:dLbl>
            <c:txPr>
              <a:bodyPr/>
              <a:lstStyle/>
              <a:p>
                <a:pPr>
                  <a:defRPr sz="1200" b="1"/>
                </a:pPr>
                <a:endParaRPr lang="en-US"/>
              </a:p>
            </c:txPr>
            <c:showLegendKey val="0"/>
            <c:showVal val="0"/>
            <c:showCatName val="1"/>
            <c:showSerName val="0"/>
            <c:showPercent val="1"/>
            <c:showBubbleSize val="0"/>
            <c:showLeaderLines val="1"/>
          </c:dLbls>
          <c:cat>
            <c:strRef>
              <c:f>'potraživanja bruto'!$B$37:$B$42</c:f>
              <c:strCache>
                <c:ptCount val="6"/>
                <c:pt idx="0">
                  <c:v>Uniqa Osterreich Versicherung AG, Wien</c:v>
                </c:pt>
                <c:pt idx="1">
                  <c:v>AON Benfield, Austria</c:v>
                </c:pt>
                <c:pt idx="2">
                  <c:v>Guy Carpenter&amp;Company GmbH, London,England</c:v>
                </c:pt>
                <c:pt idx="3">
                  <c:v>AON Benfield, Czech Republic</c:v>
                </c:pt>
                <c:pt idx="4">
                  <c:v>Gen RE-General Reinsurance AG, Vienna, Austria</c:v>
                </c:pt>
                <c:pt idx="5">
                  <c:v>ОСТАЛИ</c:v>
                </c:pt>
              </c:strCache>
            </c:strRef>
          </c:cat>
          <c:val>
            <c:numRef>
              <c:f>'potraživanja bruto'!$C$37:$C$42</c:f>
              <c:numCache>
                <c:formatCode>#,##0</c:formatCode>
                <c:ptCount val="6"/>
                <c:pt idx="0">
                  <c:v>140593</c:v>
                </c:pt>
                <c:pt idx="1">
                  <c:v>128641</c:v>
                </c:pt>
                <c:pt idx="2">
                  <c:v>47942</c:v>
                </c:pt>
                <c:pt idx="3">
                  <c:v>21099</c:v>
                </c:pt>
                <c:pt idx="4">
                  <c:v>19174</c:v>
                </c:pt>
                <c:pt idx="5">
                  <c:v>132844</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ln>
      <a:no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D535C97-B2F2-4628-A308-2DCAA630AEB9}" type="datetimeFigureOut">
              <a:rPr lang="sr-Latn-RS" smtClean="0"/>
              <a:t>5.8.2015</a:t>
            </a:fld>
            <a:endParaRPr lang="sr-Latn-R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8A26DAB-ADEE-4B32-8094-5C47AC1F2B56}" type="slidenum">
              <a:rPr lang="sr-Latn-RS" smtClean="0"/>
              <a:t>‹#›</a:t>
            </a:fld>
            <a:endParaRPr lang="sr-Latn-RS"/>
          </a:p>
        </p:txBody>
      </p:sp>
    </p:spTree>
    <p:extLst>
      <p:ext uri="{BB962C8B-B14F-4D97-AF65-F5344CB8AC3E}">
        <p14:creationId xmlns:p14="http://schemas.microsoft.com/office/powerpoint/2010/main" val="173423090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33A742-743B-4FCC-857D-7DFB0C66F0CE}" type="datetimeFigureOut">
              <a:rPr lang="sr-Latn-RS" smtClean="0"/>
              <a:t>5.8.2015</a:t>
            </a:fld>
            <a:endParaRPr lang="sr-Latn-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46098B-45FE-4A34-A8F7-1EC30ABF84F5}" type="slidenum">
              <a:rPr lang="sr-Latn-RS" smtClean="0"/>
              <a:t>‹#›</a:t>
            </a:fld>
            <a:endParaRPr lang="sr-Latn-RS"/>
          </a:p>
        </p:txBody>
      </p:sp>
    </p:spTree>
    <p:extLst>
      <p:ext uri="{BB962C8B-B14F-4D97-AF65-F5344CB8AC3E}">
        <p14:creationId xmlns:p14="http://schemas.microsoft.com/office/powerpoint/2010/main" val="1557136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2</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58</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59</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60</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32</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33</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34</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35</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36</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37</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38</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7C46098B-45FE-4A34-A8F7-1EC30ABF84F5}" type="slidenum">
              <a:rPr lang="sr-Latn-RS" smtClean="0"/>
              <a:t>39</a:t>
            </a:fld>
            <a:endParaRPr lang="sr-Latn-RS"/>
          </a:p>
        </p:txBody>
      </p:sp>
      <p:sp>
        <p:nvSpPr>
          <p:cNvPr id="5" name="Footer Placeholder 4"/>
          <p:cNvSpPr>
            <a:spLocks noGrp="1"/>
          </p:cNvSpPr>
          <p:nvPr>
            <p:ph type="ftr" sz="quarter" idx="11"/>
          </p:nvPr>
        </p:nvSpPr>
        <p:spPr/>
        <p:txBody>
          <a:bodyPr/>
          <a:lstStyle/>
          <a:p>
            <a:endParaRPr lang="sr-Latn-RS"/>
          </a:p>
        </p:txBody>
      </p:sp>
    </p:spTree>
    <p:extLst>
      <p:ext uri="{BB962C8B-B14F-4D97-AF65-F5344CB8AC3E}">
        <p14:creationId xmlns:p14="http://schemas.microsoft.com/office/powerpoint/2010/main" val="564028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96ABDDA-0683-47F5-ACCF-8E43542D694F}" type="datetime1">
              <a:rPr lang="sr-Latn-RS" smtClean="0"/>
              <a:t>5.8.2015</a:t>
            </a:fld>
            <a:endParaRPr lang="sr-Latn-RS"/>
          </a:p>
        </p:txBody>
      </p:sp>
      <p:sp>
        <p:nvSpPr>
          <p:cNvPr id="5" name="Footer Placeholder 4"/>
          <p:cNvSpPr>
            <a:spLocks noGrp="1"/>
          </p:cNvSpPr>
          <p:nvPr>
            <p:ph type="ftr" sz="quarter" idx="11"/>
          </p:nvPr>
        </p:nvSpPr>
        <p:spPr/>
        <p:txBody>
          <a:bodyPr/>
          <a:lstStyle/>
          <a:p>
            <a:endParaRPr lang="sr-Latn-R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777A3D64-ED61-40FB-A163-2BCDD749228F}" type="slidenum">
              <a:rPr lang="sr-Latn-RS" smtClean="0"/>
              <a:t>‹#›</a:t>
            </a:fld>
            <a:endParaRPr lang="sr-Latn-R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31FBFA-A5A9-40A2-A866-60ECE6621C2C}" type="datetime1">
              <a:rPr lang="sr-Latn-RS" smtClean="0"/>
              <a:t>5.8.2015</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77A3D64-ED61-40FB-A163-2BCDD749228F}" type="slidenum">
              <a:rPr lang="sr-Latn-RS" smtClean="0"/>
              <a:t>‹#›</a:t>
            </a:fld>
            <a:endParaRPr lang="sr-Latn-R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AAE215-FB1A-413D-B8AB-4910DB159C77}" type="datetime1">
              <a:rPr lang="sr-Latn-RS" smtClean="0"/>
              <a:t>5.8.2015</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77A3D64-ED61-40FB-A163-2BCDD749228F}" type="slidenum">
              <a:rPr lang="sr-Latn-RS" smtClean="0"/>
              <a:t>‹#›</a:t>
            </a:fld>
            <a:endParaRPr lang="sr-Latn-R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63F0A8-5011-409C-88F5-218EE9966E50}" type="datetime1">
              <a:rPr lang="sr-Latn-RS" smtClean="0"/>
              <a:t>5.8.2015</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77A3D64-ED61-40FB-A163-2BCDD749228F}" type="slidenum">
              <a:rPr lang="sr-Latn-RS" smtClean="0"/>
              <a:t>‹#›</a:t>
            </a:fld>
            <a:endParaRPr lang="sr-Latn-R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71E9CC9-89F6-43C5-9079-107936373BA3}" type="datetime1">
              <a:rPr lang="sr-Latn-RS" smtClean="0"/>
              <a:t>5.8.2015</a:t>
            </a:fld>
            <a:endParaRPr lang="sr-Latn-R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77A3D64-ED61-40FB-A163-2BCDD749228F}" type="slidenum">
              <a:rPr lang="sr-Latn-RS" smtClean="0"/>
              <a:t>‹#›</a:t>
            </a:fld>
            <a:endParaRPr lang="sr-Latn-R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34D64B-AF4D-4DF7-AF1C-2D4922EF49AE}" type="datetime1">
              <a:rPr lang="sr-Latn-RS" smtClean="0"/>
              <a:t>5.8.2015</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777A3D64-ED61-40FB-A163-2BCDD749228F}" type="slidenum">
              <a:rPr lang="sr-Latn-RS" smtClean="0"/>
              <a:t>‹#›</a:t>
            </a:fld>
            <a:endParaRPr lang="sr-Latn-R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BBB212B-7F11-4AAE-91C1-FC041451188E}" type="datetime1">
              <a:rPr lang="sr-Latn-RS" smtClean="0"/>
              <a:t>5.8.2015</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777A3D64-ED61-40FB-A163-2BCDD749228F}" type="slidenum">
              <a:rPr lang="sr-Latn-RS" smtClean="0"/>
              <a:t>‹#›</a:t>
            </a:fld>
            <a:endParaRPr lang="sr-Latn-R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78794A-DF8B-40E8-A0F2-C61B82F86061}" type="datetime1">
              <a:rPr lang="sr-Latn-RS" smtClean="0"/>
              <a:t>5.8.2015</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777A3D64-ED61-40FB-A163-2BCDD749228F}" type="slidenum">
              <a:rPr lang="sr-Latn-RS" smtClean="0"/>
              <a:t>‹#›</a:t>
            </a:fld>
            <a:endParaRPr lang="sr-Latn-R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4BE9242E-5D86-400C-8C91-79541FF0821D}" type="datetime1">
              <a:rPr lang="sr-Latn-RS" smtClean="0"/>
              <a:t>5.8.2015</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777A3D64-ED61-40FB-A163-2BCDD749228F}" type="slidenum">
              <a:rPr lang="sr-Latn-RS" smtClean="0"/>
              <a:t>‹#›</a:t>
            </a:fld>
            <a:endParaRPr lang="sr-Latn-R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90A5E7D-D5FA-4791-9778-C07CDB0798C8}" type="datetime1">
              <a:rPr lang="sr-Latn-RS" smtClean="0"/>
              <a:t>5.8.2015</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777A3D64-ED61-40FB-A163-2BCDD749228F}" type="slidenum">
              <a:rPr lang="sr-Latn-RS" smtClean="0"/>
              <a:t>‹#›</a:t>
            </a:fld>
            <a:endParaRPr lang="sr-Latn-R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B3E4B9C7-04D9-4A62-BE66-8A3B5D16B159}" type="datetime1">
              <a:rPr lang="sr-Latn-RS" smtClean="0"/>
              <a:t>5.8.2015</a:t>
            </a:fld>
            <a:endParaRPr lang="sr-Latn-RS"/>
          </a:p>
        </p:txBody>
      </p:sp>
      <p:sp>
        <p:nvSpPr>
          <p:cNvPr id="7" name="Slide Number Placeholder 6"/>
          <p:cNvSpPr>
            <a:spLocks noGrp="1"/>
          </p:cNvSpPr>
          <p:nvPr>
            <p:ph type="sldNum" sz="quarter" idx="12"/>
          </p:nvPr>
        </p:nvSpPr>
        <p:spPr/>
        <p:txBody>
          <a:bodyPr/>
          <a:lstStyle/>
          <a:p>
            <a:fld id="{777A3D64-ED61-40FB-A163-2BCDD749228F}" type="slidenum">
              <a:rPr lang="sr-Latn-RS" smtClean="0"/>
              <a:t>‹#›</a:t>
            </a:fld>
            <a:endParaRPr lang="sr-Latn-R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sr-Latn-R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E5163916-30E8-4DA1-BD56-34797466F651}" type="datetime1">
              <a:rPr lang="sr-Latn-RS" smtClean="0"/>
              <a:t>5.8.2015</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777A3D64-ED61-40FB-A163-2BCDD749228F}" type="slidenum">
              <a:rPr lang="sr-Latn-RS" smtClean="0"/>
              <a:t>‹#›</a:t>
            </a:fld>
            <a:endParaRPr lang="sr-Latn-R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5653" r:id="rId1"/>
    <p:sldLayoutId id="2147485654" r:id="rId2"/>
    <p:sldLayoutId id="2147485655" r:id="rId3"/>
    <p:sldLayoutId id="2147485656" r:id="rId4"/>
    <p:sldLayoutId id="2147485657" r:id="rId5"/>
    <p:sldLayoutId id="2147485658" r:id="rId6"/>
    <p:sldLayoutId id="2147485659" r:id="rId7"/>
    <p:sldLayoutId id="2147485660" r:id="rId8"/>
    <p:sldLayoutId id="2147485661" r:id="rId9"/>
    <p:sldLayoutId id="2147485662" r:id="rId10"/>
    <p:sldLayoutId id="2147485663" r:id="rId11"/>
  </p:sldLayoutIdLst>
  <p:hf hdr="0" dt="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alpha val="8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83768" y="5445224"/>
            <a:ext cx="5904656" cy="1080120"/>
          </a:xfrm>
        </p:spPr>
        <p:txBody>
          <a:bodyPr>
            <a:noAutofit/>
          </a:bodyPr>
          <a:lstStyle/>
          <a:p>
            <a:pPr algn="r"/>
            <a:endParaRPr lang="sr-Latn-RS" sz="1400" smtClean="0">
              <a:solidFill>
                <a:schemeClr val="tx2"/>
              </a:solidFill>
            </a:endParaRPr>
          </a:p>
          <a:p>
            <a:pPr algn="r"/>
            <a:r>
              <a:rPr lang="sr-Cyrl-RS" sz="1400" b="1" smtClean="0">
                <a:solidFill>
                  <a:schemeClr val="tx2"/>
                </a:solidFill>
              </a:rPr>
              <a:t>Д</a:t>
            </a:r>
            <a:r>
              <a:rPr lang="ru-RU" sz="1400" b="1" smtClean="0">
                <a:solidFill>
                  <a:schemeClr val="tx2"/>
                </a:solidFill>
              </a:rPr>
              <a:t>руштво за реосигурање „Дунав Ре“</a:t>
            </a:r>
          </a:p>
          <a:p>
            <a:pPr algn="r"/>
            <a:r>
              <a:rPr lang="ru-RU" sz="1400" b="1" smtClean="0">
                <a:solidFill>
                  <a:schemeClr val="tx2"/>
                </a:solidFill>
              </a:rPr>
              <a:t>Кнез Михаилова 6/II, Београд, Србија</a:t>
            </a:r>
          </a:p>
          <a:p>
            <a:pPr algn="r"/>
            <a:r>
              <a:rPr lang="ru-RU" sz="1400" b="1" smtClean="0">
                <a:solidFill>
                  <a:schemeClr val="tx2"/>
                </a:solidFill>
              </a:rPr>
              <a:t>www.dunavre.rs ; office@dunavre.rs</a:t>
            </a:r>
            <a:endParaRPr lang="ru-RU" sz="1400" b="1">
              <a:solidFill>
                <a:schemeClr val="tx2"/>
              </a:solidFill>
            </a:endParaRPr>
          </a:p>
        </p:txBody>
      </p:sp>
      <p:sp>
        <p:nvSpPr>
          <p:cNvPr id="2" name="Title 1"/>
          <p:cNvSpPr>
            <a:spLocks noGrp="1"/>
          </p:cNvSpPr>
          <p:nvPr>
            <p:ph type="ctrTitle"/>
          </p:nvPr>
        </p:nvSpPr>
        <p:spPr>
          <a:xfrm>
            <a:off x="395536" y="3645024"/>
            <a:ext cx="7128792" cy="144016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sr-Cyrl-RS" cap="all" smtClean="0">
                <a:ln w="0"/>
                <a:solidFill>
                  <a:schemeClr val="accent1">
                    <a:lumMod val="50000"/>
                  </a:schemeClr>
                </a:solidFill>
                <a:effectLst/>
              </a:rPr>
              <a:t>ИНФОРМАЦИЈА </a:t>
            </a:r>
            <a:r>
              <a:rPr lang="sr-Latn-RS" cap="all" smtClean="0">
                <a:ln w="0"/>
                <a:solidFill>
                  <a:schemeClr val="accent1">
                    <a:lumMod val="50000"/>
                  </a:schemeClr>
                </a:solidFill>
                <a:effectLst/>
              </a:rPr>
              <a:t/>
            </a:r>
            <a:br>
              <a:rPr lang="sr-Latn-RS" cap="all" smtClean="0">
                <a:ln w="0"/>
                <a:solidFill>
                  <a:schemeClr val="accent1">
                    <a:lumMod val="50000"/>
                  </a:schemeClr>
                </a:solidFill>
                <a:effectLst/>
              </a:rPr>
            </a:br>
            <a:r>
              <a:rPr lang="sr-Cyrl-RS" cap="all" smtClean="0">
                <a:ln w="0"/>
                <a:solidFill>
                  <a:schemeClr val="accent1">
                    <a:lumMod val="50000"/>
                  </a:schemeClr>
                </a:solidFill>
                <a:effectLst/>
              </a:rPr>
              <a:t>О ПОСЛОВАЊУ</a:t>
            </a:r>
            <a:r>
              <a:rPr lang="sr-Cyrl-RS" sz="1800" cap="all" smtClean="0">
                <a:ln w="0"/>
                <a:solidFill>
                  <a:schemeClr val="accent1">
                    <a:lumMod val="50000"/>
                  </a:schemeClr>
                </a:solidFill>
                <a:effectLst/>
              </a:rPr>
              <a:t/>
            </a:r>
            <a:br>
              <a:rPr lang="sr-Cyrl-RS" sz="1800" cap="all" smtClean="0">
                <a:ln w="0"/>
                <a:solidFill>
                  <a:schemeClr val="accent1">
                    <a:lumMod val="50000"/>
                  </a:schemeClr>
                </a:solidFill>
                <a:effectLst/>
              </a:rPr>
            </a:br>
            <a:r>
              <a:rPr lang="sr-Latn-RS" sz="1100" cap="all" smtClean="0">
                <a:ln w="0"/>
                <a:solidFill>
                  <a:schemeClr val="accent1">
                    <a:lumMod val="50000"/>
                  </a:schemeClr>
                </a:solidFill>
                <a:effectLst/>
              </a:rPr>
              <a:t>   </a:t>
            </a:r>
            <a:r>
              <a:rPr lang="sr-Cyrl-RS" sz="1100" cap="all" smtClean="0">
                <a:ln w="0"/>
                <a:solidFill>
                  <a:schemeClr val="accent1">
                    <a:lumMod val="50000"/>
                  </a:schemeClr>
                </a:solidFill>
                <a:effectLst/>
              </a:rPr>
              <a:t/>
            </a:r>
            <a:br>
              <a:rPr lang="sr-Cyrl-RS" sz="1100" cap="all" smtClean="0">
                <a:ln w="0"/>
                <a:solidFill>
                  <a:schemeClr val="accent1">
                    <a:lumMod val="50000"/>
                  </a:schemeClr>
                </a:solidFill>
                <a:effectLst/>
              </a:rPr>
            </a:br>
            <a:r>
              <a:rPr lang="ru-RU" sz="2800" b="1" cap="all" smtClean="0">
                <a:ln w="0"/>
                <a:solidFill>
                  <a:schemeClr val="bg1"/>
                </a:solidFill>
                <a:effectLst/>
              </a:rPr>
              <a:t>за период од 01.01. до 3</a:t>
            </a:r>
            <a:r>
              <a:rPr lang="sr-Latn-RS" sz="2800" b="1" cap="all" smtClean="0">
                <a:ln w="0"/>
                <a:solidFill>
                  <a:schemeClr val="bg1"/>
                </a:solidFill>
                <a:effectLst/>
              </a:rPr>
              <a:t>0</a:t>
            </a:r>
            <a:r>
              <a:rPr lang="ru-RU" sz="2800" b="1" cap="all" smtClean="0">
                <a:ln w="0"/>
                <a:solidFill>
                  <a:schemeClr val="bg1"/>
                </a:solidFill>
                <a:effectLst/>
              </a:rPr>
              <a:t>.0</a:t>
            </a:r>
            <a:r>
              <a:rPr lang="sr-Latn-RS" sz="2800" b="1" cap="all" smtClean="0">
                <a:ln w="0"/>
                <a:solidFill>
                  <a:schemeClr val="bg1"/>
                </a:solidFill>
                <a:effectLst/>
              </a:rPr>
              <a:t>6</a:t>
            </a:r>
            <a:r>
              <a:rPr lang="ru-RU" sz="2800" b="1" cap="all" smtClean="0">
                <a:ln w="0"/>
                <a:solidFill>
                  <a:schemeClr val="bg1"/>
                </a:solidFill>
                <a:effectLst/>
              </a:rPr>
              <a:t>.201</a:t>
            </a:r>
            <a:r>
              <a:rPr lang="sr-Latn-RS" sz="2800" b="1" cap="all" smtClean="0">
                <a:ln w="0"/>
                <a:solidFill>
                  <a:schemeClr val="bg1"/>
                </a:solidFill>
                <a:effectLst/>
              </a:rPr>
              <a:t>5</a:t>
            </a:r>
            <a:r>
              <a:rPr lang="ru-RU" sz="2800" b="1" cap="all" smtClean="0">
                <a:ln w="0"/>
                <a:solidFill>
                  <a:schemeClr val="bg1"/>
                </a:solidFill>
                <a:effectLst/>
              </a:rPr>
              <a:t>.</a:t>
            </a:r>
            <a:endParaRPr lang="sr-Latn-RS" sz="2800" b="1" cap="all">
              <a:ln w="0"/>
              <a:solidFill>
                <a:schemeClr val="bg1"/>
              </a:solidFill>
              <a:effectLst/>
            </a:endParaRPr>
          </a:p>
        </p:txBody>
      </p:sp>
      <p:sp>
        <p:nvSpPr>
          <p:cNvPr id="8" name="Rectangle 7"/>
          <p:cNvSpPr/>
          <p:nvPr/>
        </p:nvSpPr>
        <p:spPr>
          <a:xfrm>
            <a:off x="7740352" y="3140968"/>
            <a:ext cx="864096" cy="2088232"/>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5" name="Freeform 4"/>
          <p:cNvSpPr>
            <a:spLocks noEditPoints="1"/>
          </p:cNvSpPr>
          <p:nvPr/>
        </p:nvSpPr>
        <p:spPr bwMode="auto">
          <a:xfrm>
            <a:off x="7851663" y="3861048"/>
            <a:ext cx="641474" cy="648072"/>
          </a:xfrm>
          <a:custGeom>
            <a:avLst/>
            <a:gdLst>
              <a:gd name="T0" fmla="*/ 580 w 723"/>
              <a:gd name="T1" fmla="*/ 166 h 730"/>
              <a:gd name="T2" fmla="*/ 646 w 723"/>
              <a:gd name="T3" fmla="*/ 313 h 730"/>
              <a:gd name="T4" fmla="*/ 616 w 723"/>
              <a:gd name="T5" fmla="*/ 503 h 730"/>
              <a:gd name="T6" fmla="*/ 544 w 723"/>
              <a:gd name="T7" fmla="*/ 478 h 730"/>
              <a:gd name="T8" fmla="*/ 580 w 723"/>
              <a:gd name="T9" fmla="*/ 362 h 730"/>
              <a:gd name="T10" fmla="*/ 526 w 723"/>
              <a:gd name="T11" fmla="*/ 221 h 730"/>
              <a:gd name="T12" fmla="*/ 514 w 723"/>
              <a:gd name="T13" fmla="*/ 282 h 730"/>
              <a:gd name="T14" fmla="*/ 532 w 723"/>
              <a:gd name="T15" fmla="*/ 393 h 730"/>
              <a:gd name="T16" fmla="*/ 520 w 723"/>
              <a:gd name="T17" fmla="*/ 521 h 730"/>
              <a:gd name="T18" fmla="*/ 496 w 723"/>
              <a:gd name="T19" fmla="*/ 712 h 730"/>
              <a:gd name="T20" fmla="*/ 616 w 723"/>
              <a:gd name="T21" fmla="*/ 626 h 730"/>
              <a:gd name="T22" fmla="*/ 717 w 723"/>
              <a:gd name="T23" fmla="*/ 436 h 730"/>
              <a:gd name="T24" fmla="*/ 681 w 723"/>
              <a:gd name="T25" fmla="*/ 184 h 730"/>
              <a:gd name="T26" fmla="*/ 538 w 723"/>
              <a:gd name="T27" fmla="*/ 37 h 730"/>
              <a:gd name="T28" fmla="*/ 496 w 723"/>
              <a:gd name="T29" fmla="*/ 98 h 730"/>
              <a:gd name="T30" fmla="*/ 466 w 723"/>
              <a:gd name="T31" fmla="*/ 31 h 730"/>
              <a:gd name="T32" fmla="*/ 496 w 723"/>
              <a:gd name="T33" fmla="*/ 190 h 730"/>
              <a:gd name="T34" fmla="*/ 418 w 723"/>
              <a:gd name="T35" fmla="*/ 184 h 730"/>
              <a:gd name="T36" fmla="*/ 472 w 723"/>
              <a:gd name="T37" fmla="*/ 288 h 730"/>
              <a:gd name="T38" fmla="*/ 418 w 723"/>
              <a:gd name="T39" fmla="*/ 380 h 730"/>
              <a:gd name="T40" fmla="*/ 418 w 723"/>
              <a:gd name="T41" fmla="*/ 282 h 730"/>
              <a:gd name="T42" fmla="*/ 383 w 723"/>
              <a:gd name="T43" fmla="*/ 356 h 730"/>
              <a:gd name="T44" fmla="*/ 454 w 723"/>
              <a:gd name="T45" fmla="*/ 644 h 730"/>
              <a:gd name="T46" fmla="*/ 359 w 723"/>
              <a:gd name="T47" fmla="*/ 730 h 730"/>
              <a:gd name="T48" fmla="*/ 496 w 723"/>
              <a:gd name="T49" fmla="*/ 626 h 730"/>
              <a:gd name="T50" fmla="*/ 424 w 723"/>
              <a:gd name="T51" fmla="*/ 436 h 730"/>
              <a:gd name="T52" fmla="*/ 496 w 723"/>
              <a:gd name="T53" fmla="*/ 190 h 730"/>
              <a:gd name="T54" fmla="*/ 359 w 723"/>
              <a:gd name="T55" fmla="*/ 0 h 730"/>
              <a:gd name="T56" fmla="*/ 424 w 723"/>
              <a:gd name="T57" fmla="*/ 61 h 730"/>
              <a:gd name="T58" fmla="*/ 389 w 723"/>
              <a:gd name="T59" fmla="*/ 123 h 730"/>
              <a:gd name="T60" fmla="*/ 299 w 723"/>
              <a:gd name="T61" fmla="*/ 650 h 730"/>
              <a:gd name="T62" fmla="*/ 311 w 723"/>
              <a:gd name="T63" fmla="*/ 485 h 730"/>
              <a:gd name="T64" fmla="*/ 347 w 723"/>
              <a:gd name="T65" fmla="*/ 252 h 730"/>
              <a:gd name="T66" fmla="*/ 299 w 723"/>
              <a:gd name="T67" fmla="*/ 350 h 730"/>
              <a:gd name="T68" fmla="*/ 263 w 723"/>
              <a:gd name="T69" fmla="*/ 325 h 730"/>
              <a:gd name="T70" fmla="*/ 275 w 723"/>
              <a:gd name="T71" fmla="*/ 227 h 730"/>
              <a:gd name="T72" fmla="*/ 305 w 723"/>
              <a:gd name="T73" fmla="*/ 153 h 730"/>
              <a:gd name="T74" fmla="*/ 215 w 723"/>
              <a:gd name="T75" fmla="*/ 276 h 730"/>
              <a:gd name="T76" fmla="*/ 227 w 723"/>
              <a:gd name="T77" fmla="*/ 337 h 730"/>
              <a:gd name="T78" fmla="*/ 257 w 723"/>
              <a:gd name="T79" fmla="*/ 515 h 730"/>
              <a:gd name="T80" fmla="*/ 287 w 723"/>
              <a:gd name="T81" fmla="*/ 724 h 730"/>
              <a:gd name="T82" fmla="*/ 215 w 723"/>
              <a:gd name="T83" fmla="*/ 104 h 730"/>
              <a:gd name="T84" fmla="*/ 251 w 723"/>
              <a:gd name="T85" fmla="*/ 61 h 730"/>
              <a:gd name="T86" fmla="*/ 215 w 723"/>
              <a:gd name="T87" fmla="*/ 104 h 730"/>
              <a:gd name="T88" fmla="*/ 335 w 723"/>
              <a:gd name="T89" fmla="*/ 123 h 730"/>
              <a:gd name="T90" fmla="*/ 299 w 723"/>
              <a:gd name="T91" fmla="*/ 61 h 730"/>
              <a:gd name="T92" fmla="*/ 359 w 723"/>
              <a:gd name="T93" fmla="*/ 0 h 730"/>
              <a:gd name="T94" fmla="*/ 215 w 723"/>
              <a:gd name="T95" fmla="*/ 460 h 730"/>
              <a:gd name="T96" fmla="*/ 203 w 723"/>
              <a:gd name="T97" fmla="*/ 215 h 730"/>
              <a:gd name="T98" fmla="*/ 143 w 723"/>
              <a:gd name="T99" fmla="*/ 362 h 730"/>
              <a:gd name="T100" fmla="*/ 114 w 723"/>
              <a:gd name="T101" fmla="*/ 515 h 730"/>
              <a:gd name="T102" fmla="*/ 72 w 723"/>
              <a:gd name="T103" fmla="*/ 362 h 730"/>
              <a:gd name="T104" fmla="*/ 120 w 723"/>
              <a:gd name="T105" fmla="*/ 196 h 730"/>
              <a:gd name="T106" fmla="*/ 215 w 723"/>
              <a:gd name="T107" fmla="*/ 104 h 730"/>
              <a:gd name="T108" fmla="*/ 102 w 723"/>
              <a:gd name="T109" fmla="*/ 98 h 730"/>
              <a:gd name="T110" fmla="*/ 0 w 723"/>
              <a:gd name="T111" fmla="*/ 301 h 730"/>
              <a:gd name="T112" fmla="*/ 60 w 723"/>
              <a:gd name="T113" fmla="*/ 564 h 730"/>
              <a:gd name="T114" fmla="*/ 215 w 723"/>
              <a:gd name="T115" fmla="*/ 589 h 730"/>
              <a:gd name="T116" fmla="*/ 137 w 723"/>
              <a:gd name="T117" fmla="*/ 552 h 730"/>
              <a:gd name="T118" fmla="*/ 215 w 723"/>
              <a:gd name="T119" fmla="*/ 460 h 730"/>
              <a:gd name="T120" fmla="*/ 215 w 723"/>
              <a:gd name="T121" fmla="*/ 276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23" h="730">
                <a:moveTo>
                  <a:pt x="496" y="98"/>
                </a:moveTo>
                <a:lnTo>
                  <a:pt x="496" y="98"/>
                </a:lnTo>
                <a:lnTo>
                  <a:pt x="526" y="117"/>
                </a:lnTo>
                <a:lnTo>
                  <a:pt x="556" y="135"/>
                </a:lnTo>
                <a:lnTo>
                  <a:pt x="580" y="166"/>
                </a:lnTo>
                <a:lnTo>
                  <a:pt x="604" y="190"/>
                </a:lnTo>
                <a:lnTo>
                  <a:pt x="622" y="233"/>
                </a:lnTo>
                <a:lnTo>
                  <a:pt x="640" y="270"/>
                </a:lnTo>
                <a:lnTo>
                  <a:pt x="646" y="313"/>
                </a:lnTo>
                <a:lnTo>
                  <a:pt x="652" y="362"/>
                </a:lnTo>
                <a:lnTo>
                  <a:pt x="646" y="411"/>
                </a:lnTo>
                <a:lnTo>
                  <a:pt x="634" y="460"/>
                </a:lnTo>
                <a:lnTo>
                  <a:pt x="616" y="503"/>
                </a:lnTo>
                <a:lnTo>
                  <a:pt x="586" y="546"/>
                </a:lnTo>
                <a:lnTo>
                  <a:pt x="562" y="509"/>
                </a:lnTo>
                <a:lnTo>
                  <a:pt x="544" y="478"/>
                </a:lnTo>
                <a:lnTo>
                  <a:pt x="562" y="448"/>
                </a:lnTo>
                <a:lnTo>
                  <a:pt x="568" y="417"/>
                </a:lnTo>
                <a:lnTo>
                  <a:pt x="574" y="393"/>
                </a:lnTo>
                <a:lnTo>
                  <a:pt x="580" y="362"/>
                </a:lnTo>
                <a:lnTo>
                  <a:pt x="574" y="319"/>
                </a:lnTo>
                <a:lnTo>
                  <a:pt x="562" y="282"/>
                </a:lnTo>
                <a:lnTo>
                  <a:pt x="550" y="252"/>
                </a:lnTo>
                <a:lnTo>
                  <a:pt x="526" y="221"/>
                </a:lnTo>
                <a:lnTo>
                  <a:pt x="496" y="190"/>
                </a:lnTo>
                <a:lnTo>
                  <a:pt x="496" y="368"/>
                </a:lnTo>
                <a:lnTo>
                  <a:pt x="508" y="331"/>
                </a:lnTo>
                <a:lnTo>
                  <a:pt x="514" y="282"/>
                </a:lnTo>
                <a:lnTo>
                  <a:pt x="532" y="319"/>
                </a:lnTo>
                <a:lnTo>
                  <a:pt x="538" y="362"/>
                </a:lnTo>
                <a:lnTo>
                  <a:pt x="532" y="393"/>
                </a:lnTo>
                <a:lnTo>
                  <a:pt x="526" y="417"/>
                </a:lnTo>
                <a:lnTo>
                  <a:pt x="514" y="448"/>
                </a:lnTo>
                <a:lnTo>
                  <a:pt x="496" y="472"/>
                </a:lnTo>
                <a:lnTo>
                  <a:pt x="520" y="521"/>
                </a:lnTo>
                <a:lnTo>
                  <a:pt x="562" y="571"/>
                </a:lnTo>
                <a:lnTo>
                  <a:pt x="532" y="601"/>
                </a:lnTo>
                <a:lnTo>
                  <a:pt x="496" y="626"/>
                </a:lnTo>
                <a:lnTo>
                  <a:pt x="496" y="712"/>
                </a:lnTo>
                <a:lnTo>
                  <a:pt x="526" y="693"/>
                </a:lnTo>
                <a:lnTo>
                  <a:pt x="562" y="675"/>
                </a:lnTo>
                <a:lnTo>
                  <a:pt x="592" y="650"/>
                </a:lnTo>
                <a:lnTo>
                  <a:pt x="616" y="626"/>
                </a:lnTo>
                <a:lnTo>
                  <a:pt x="664" y="564"/>
                </a:lnTo>
                <a:lnTo>
                  <a:pt x="681" y="534"/>
                </a:lnTo>
                <a:lnTo>
                  <a:pt x="699" y="503"/>
                </a:lnTo>
                <a:lnTo>
                  <a:pt x="717" y="436"/>
                </a:lnTo>
                <a:lnTo>
                  <a:pt x="723" y="362"/>
                </a:lnTo>
                <a:lnTo>
                  <a:pt x="717" y="301"/>
                </a:lnTo>
                <a:lnTo>
                  <a:pt x="705" y="239"/>
                </a:lnTo>
                <a:lnTo>
                  <a:pt x="681" y="184"/>
                </a:lnTo>
                <a:lnTo>
                  <a:pt x="652" y="135"/>
                </a:lnTo>
                <a:lnTo>
                  <a:pt x="616" y="92"/>
                </a:lnTo>
                <a:lnTo>
                  <a:pt x="580" y="61"/>
                </a:lnTo>
                <a:lnTo>
                  <a:pt x="538" y="37"/>
                </a:lnTo>
                <a:lnTo>
                  <a:pt x="496" y="12"/>
                </a:lnTo>
                <a:lnTo>
                  <a:pt x="496" y="98"/>
                </a:lnTo>
                <a:close/>
                <a:moveTo>
                  <a:pt x="472" y="86"/>
                </a:moveTo>
                <a:lnTo>
                  <a:pt x="472" y="86"/>
                </a:lnTo>
                <a:lnTo>
                  <a:pt x="496" y="98"/>
                </a:lnTo>
                <a:lnTo>
                  <a:pt x="496" y="12"/>
                </a:lnTo>
                <a:lnTo>
                  <a:pt x="454" y="0"/>
                </a:lnTo>
                <a:lnTo>
                  <a:pt x="466" y="31"/>
                </a:lnTo>
                <a:lnTo>
                  <a:pt x="472" y="61"/>
                </a:lnTo>
                <a:lnTo>
                  <a:pt x="472" y="86"/>
                </a:lnTo>
                <a:close/>
                <a:moveTo>
                  <a:pt x="496" y="190"/>
                </a:moveTo>
                <a:lnTo>
                  <a:pt x="496" y="190"/>
                </a:lnTo>
                <a:lnTo>
                  <a:pt x="454" y="166"/>
                </a:lnTo>
                <a:lnTo>
                  <a:pt x="401" y="147"/>
                </a:lnTo>
                <a:lnTo>
                  <a:pt x="418" y="184"/>
                </a:lnTo>
                <a:lnTo>
                  <a:pt x="442" y="196"/>
                </a:lnTo>
                <a:lnTo>
                  <a:pt x="460" y="221"/>
                </a:lnTo>
                <a:lnTo>
                  <a:pt x="472" y="252"/>
                </a:lnTo>
                <a:lnTo>
                  <a:pt x="472" y="288"/>
                </a:lnTo>
                <a:lnTo>
                  <a:pt x="472" y="319"/>
                </a:lnTo>
                <a:lnTo>
                  <a:pt x="460" y="344"/>
                </a:lnTo>
                <a:lnTo>
                  <a:pt x="442" y="368"/>
                </a:lnTo>
                <a:lnTo>
                  <a:pt x="418" y="380"/>
                </a:lnTo>
                <a:lnTo>
                  <a:pt x="424" y="325"/>
                </a:lnTo>
                <a:lnTo>
                  <a:pt x="424" y="301"/>
                </a:lnTo>
                <a:lnTo>
                  <a:pt x="418" y="282"/>
                </a:lnTo>
                <a:lnTo>
                  <a:pt x="406" y="264"/>
                </a:lnTo>
                <a:lnTo>
                  <a:pt x="389" y="252"/>
                </a:lnTo>
                <a:lnTo>
                  <a:pt x="383" y="356"/>
                </a:lnTo>
                <a:lnTo>
                  <a:pt x="389" y="442"/>
                </a:lnTo>
                <a:lnTo>
                  <a:pt x="406" y="521"/>
                </a:lnTo>
                <a:lnTo>
                  <a:pt x="454" y="644"/>
                </a:lnTo>
                <a:lnTo>
                  <a:pt x="406" y="650"/>
                </a:lnTo>
                <a:lnTo>
                  <a:pt x="359" y="656"/>
                </a:lnTo>
                <a:lnTo>
                  <a:pt x="359" y="730"/>
                </a:lnTo>
                <a:lnTo>
                  <a:pt x="430" y="724"/>
                </a:lnTo>
                <a:lnTo>
                  <a:pt x="496" y="712"/>
                </a:lnTo>
                <a:lnTo>
                  <a:pt x="496" y="626"/>
                </a:lnTo>
                <a:lnTo>
                  <a:pt x="490" y="626"/>
                </a:lnTo>
                <a:lnTo>
                  <a:pt x="454" y="534"/>
                </a:lnTo>
                <a:lnTo>
                  <a:pt x="424" y="436"/>
                </a:lnTo>
                <a:lnTo>
                  <a:pt x="466" y="405"/>
                </a:lnTo>
                <a:lnTo>
                  <a:pt x="496" y="374"/>
                </a:lnTo>
                <a:lnTo>
                  <a:pt x="496" y="368"/>
                </a:lnTo>
                <a:lnTo>
                  <a:pt x="496" y="190"/>
                </a:lnTo>
                <a:close/>
                <a:moveTo>
                  <a:pt x="359" y="129"/>
                </a:moveTo>
                <a:lnTo>
                  <a:pt x="359" y="0"/>
                </a:lnTo>
                <a:lnTo>
                  <a:pt x="389" y="0"/>
                </a:lnTo>
                <a:lnTo>
                  <a:pt x="406" y="18"/>
                </a:lnTo>
                <a:lnTo>
                  <a:pt x="418" y="37"/>
                </a:lnTo>
                <a:lnTo>
                  <a:pt x="424" y="61"/>
                </a:lnTo>
                <a:lnTo>
                  <a:pt x="418" y="86"/>
                </a:lnTo>
                <a:lnTo>
                  <a:pt x="406" y="104"/>
                </a:lnTo>
                <a:lnTo>
                  <a:pt x="389" y="123"/>
                </a:lnTo>
                <a:lnTo>
                  <a:pt x="359" y="129"/>
                </a:lnTo>
                <a:close/>
                <a:moveTo>
                  <a:pt x="359" y="656"/>
                </a:moveTo>
                <a:lnTo>
                  <a:pt x="359" y="656"/>
                </a:lnTo>
                <a:lnTo>
                  <a:pt x="299" y="650"/>
                </a:lnTo>
                <a:lnTo>
                  <a:pt x="239" y="632"/>
                </a:lnTo>
                <a:lnTo>
                  <a:pt x="287" y="546"/>
                </a:lnTo>
                <a:lnTo>
                  <a:pt x="311" y="485"/>
                </a:lnTo>
                <a:lnTo>
                  <a:pt x="329" y="436"/>
                </a:lnTo>
                <a:lnTo>
                  <a:pt x="335" y="380"/>
                </a:lnTo>
                <a:lnTo>
                  <a:pt x="347" y="319"/>
                </a:lnTo>
                <a:lnTo>
                  <a:pt x="347" y="252"/>
                </a:lnTo>
                <a:lnTo>
                  <a:pt x="329" y="264"/>
                </a:lnTo>
                <a:lnTo>
                  <a:pt x="311" y="282"/>
                </a:lnTo>
                <a:lnTo>
                  <a:pt x="305" y="313"/>
                </a:lnTo>
                <a:lnTo>
                  <a:pt x="299" y="350"/>
                </a:lnTo>
                <a:lnTo>
                  <a:pt x="305" y="374"/>
                </a:lnTo>
                <a:lnTo>
                  <a:pt x="281" y="368"/>
                </a:lnTo>
                <a:lnTo>
                  <a:pt x="269" y="350"/>
                </a:lnTo>
                <a:lnTo>
                  <a:pt x="263" y="325"/>
                </a:lnTo>
                <a:lnTo>
                  <a:pt x="257" y="294"/>
                </a:lnTo>
                <a:lnTo>
                  <a:pt x="263" y="258"/>
                </a:lnTo>
                <a:lnTo>
                  <a:pt x="275" y="227"/>
                </a:lnTo>
                <a:lnTo>
                  <a:pt x="299" y="196"/>
                </a:lnTo>
                <a:lnTo>
                  <a:pt x="323" y="178"/>
                </a:lnTo>
                <a:lnTo>
                  <a:pt x="347" y="147"/>
                </a:lnTo>
                <a:lnTo>
                  <a:pt x="305" y="153"/>
                </a:lnTo>
                <a:lnTo>
                  <a:pt x="275" y="166"/>
                </a:lnTo>
                <a:lnTo>
                  <a:pt x="239" y="184"/>
                </a:lnTo>
                <a:lnTo>
                  <a:pt x="215" y="202"/>
                </a:lnTo>
                <a:lnTo>
                  <a:pt x="215" y="276"/>
                </a:lnTo>
                <a:lnTo>
                  <a:pt x="221" y="264"/>
                </a:lnTo>
                <a:lnTo>
                  <a:pt x="221" y="301"/>
                </a:lnTo>
                <a:lnTo>
                  <a:pt x="227" y="337"/>
                </a:lnTo>
                <a:lnTo>
                  <a:pt x="239" y="374"/>
                </a:lnTo>
                <a:lnTo>
                  <a:pt x="257" y="405"/>
                </a:lnTo>
                <a:lnTo>
                  <a:pt x="287" y="429"/>
                </a:lnTo>
                <a:lnTo>
                  <a:pt x="257" y="515"/>
                </a:lnTo>
                <a:lnTo>
                  <a:pt x="215" y="589"/>
                </a:lnTo>
                <a:lnTo>
                  <a:pt x="215" y="699"/>
                </a:lnTo>
                <a:lnTo>
                  <a:pt x="251" y="718"/>
                </a:lnTo>
                <a:lnTo>
                  <a:pt x="287" y="724"/>
                </a:lnTo>
                <a:lnTo>
                  <a:pt x="323" y="730"/>
                </a:lnTo>
                <a:lnTo>
                  <a:pt x="359" y="730"/>
                </a:lnTo>
                <a:lnTo>
                  <a:pt x="359" y="656"/>
                </a:lnTo>
                <a:close/>
                <a:moveTo>
                  <a:pt x="215" y="104"/>
                </a:moveTo>
                <a:lnTo>
                  <a:pt x="215" y="104"/>
                </a:lnTo>
                <a:lnTo>
                  <a:pt x="251" y="86"/>
                </a:lnTo>
                <a:lnTo>
                  <a:pt x="251" y="61"/>
                </a:lnTo>
                <a:lnTo>
                  <a:pt x="257" y="31"/>
                </a:lnTo>
                <a:lnTo>
                  <a:pt x="269" y="0"/>
                </a:lnTo>
                <a:lnTo>
                  <a:pt x="215" y="18"/>
                </a:lnTo>
                <a:lnTo>
                  <a:pt x="215" y="104"/>
                </a:lnTo>
                <a:close/>
                <a:moveTo>
                  <a:pt x="359" y="0"/>
                </a:moveTo>
                <a:lnTo>
                  <a:pt x="359" y="129"/>
                </a:lnTo>
                <a:lnTo>
                  <a:pt x="335" y="123"/>
                </a:lnTo>
                <a:lnTo>
                  <a:pt x="317" y="104"/>
                </a:lnTo>
                <a:lnTo>
                  <a:pt x="305" y="86"/>
                </a:lnTo>
                <a:lnTo>
                  <a:pt x="299" y="61"/>
                </a:lnTo>
                <a:lnTo>
                  <a:pt x="305" y="37"/>
                </a:lnTo>
                <a:lnTo>
                  <a:pt x="317" y="18"/>
                </a:lnTo>
                <a:lnTo>
                  <a:pt x="335" y="0"/>
                </a:lnTo>
                <a:lnTo>
                  <a:pt x="359" y="0"/>
                </a:lnTo>
                <a:close/>
                <a:moveTo>
                  <a:pt x="215" y="460"/>
                </a:moveTo>
                <a:lnTo>
                  <a:pt x="215" y="460"/>
                </a:lnTo>
                <a:close/>
                <a:moveTo>
                  <a:pt x="215" y="202"/>
                </a:moveTo>
                <a:lnTo>
                  <a:pt x="215" y="202"/>
                </a:lnTo>
                <a:lnTo>
                  <a:pt x="203" y="215"/>
                </a:lnTo>
                <a:lnTo>
                  <a:pt x="179" y="245"/>
                </a:lnTo>
                <a:lnTo>
                  <a:pt x="161" y="282"/>
                </a:lnTo>
                <a:lnTo>
                  <a:pt x="149" y="319"/>
                </a:lnTo>
                <a:lnTo>
                  <a:pt x="143" y="362"/>
                </a:lnTo>
                <a:lnTo>
                  <a:pt x="149" y="411"/>
                </a:lnTo>
                <a:lnTo>
                  <a:pt x="167" y="460"/>
                </a:lnTo>
                <a:lnTo>
                  <a:pt x="143" y="491"/>
                </a:lnTo>
                <a:lnTo>
                  <a:pt x="114" y="515"/>
                </a:lnTo>
                <a:lnTo>
                  <a:pt x="96" y="478"/>
                </a:lnTo>
                <a:lnTo>
                  <a:pt x="84" y="442"/>
                </a:lnTo>
                <a:lnTo>
                  <a:pt x="72" y="399"/>
                </a:lnTo>
                <a:lnTo>
                  <a:pt x="72" y="362"/>
                </a:lnTo>
                <a:lnTo>
                  <a:pt x="72" y="313"/>
                </a:lnTo>
                <a:lnTo>
                  <a:pt x="84" y="276"/>
                </a:lnTo>
                <a:lnTo>
                  <a:pt x="102" y="233"/>
                </a:lnTo>
                <a:lnTo>
                  <a:pt x="120" y="196"/>
                </a:lnTo>
                <a:lnTo>
                  <a:pt x="137" y="166"/>
                </a:lnTo>
                <a:lnTo>
                  <a:pt x="161" y="141"/>
                </a:lnTo>
                <a:lnTo>
                  <a:pt x="185" y="123"/>
                </a:lnTo>
                <a:lnTo>
                  <a:pt x="215" y="104"/>
                </a:lnTo>
                <a:lnTo>
                  <a:pt x="215" y="18"/>
                </a:lnTo>
                <a:lnTo>
                  <a:pt x="173" y="37"/>
                </a:lnTo>
                <a:lnTo>
                  <a:pt x="137" y="67"/>
                </a:lnTo>
                <a:lnTo>
                  <a:pt x="102" y="98"/>
                </a:lnTo>
                <a:lnTo>
                  <a:pt x="72" y="135"/>
                </a:lnTo>
                <a:lnTo>
                  <a:pt x="42" y="184"/>
                </a:lnTo>
                <a:lnTo>
                  <a:pt x="18" y="239"/>
                </a:lnTo>
                <a:lnTo>
                  <a:pt x="0" y="301"/>
                </a:lnTo>
                <a:lnTo>
                  <a:pt x="0" y="362"/>
                </a:lnTo>
                <a:lnTo>
                  <a:pt x="6" y="436"/>
                </a:lnTo>
                <a:lnTo>
                  <a:pt x="24" y="503"/>
                </a:lnTo>
                <a:lnTo>
                  <a:pt x="60" y="564"/>
                </a:lnTo>
                <a:lnTo>
                  <a:pt x="102" y="626"/>
                </a:lnTo>
                <a:lnTo>
                  <a:pt x="155" y="669"/>
                </a:lnTo>
                <a:lnTo>
                  <a:pt x="215" y="699"/>
                </a:lnTo>
                <a:lnTo>
                  <a:pt x="215" y="589"/>
                </a:lnTo>
                <a:lnTo>
                  <a:pt x="203" y="607"/>
                </a:lnTo>
                <a:lnTo>
                  <a:pt x="167" y="583"/>
                </a:lnTo>
                <a:lnTo>
                  <a:pt x="137" y="552"/>
                </a:lnTo>
                <a:lnTo>
                  <a:pt x="185" y="503"/>
                </a:lnTo>
                <a:lnTo>
                  <a:pt x="215" y="460"/>
                </a:lnTo>
                <a:lnTo>
                  <a:pt x="197" y="411"/>
                </a:lnTo>
                <a:lnTo>
                  <a:pt x="185" y="362"/>
                </a:lnTo>
                <a:lnTo>
                  <a:pt x="197" y="319"/>
                </a:lnTo>
                <a:lnTo>
                  <a:pt x="215" y="276"/>
                </a:lnTo>
                <a:lnTo>
                  <a:pt x="215" y="202"/>
                </a:lnTo>
                <a:close/>
              </a:path>
            </a:pathLst>
          </a:custGeom>
          <a:solidFill>
            <a:schemeClr val="bg1"/>
          </a:solidFill>
          <a:ln>
            <a:noFill/>
          </a:ln>
          <a:extLst/>
        </p:spPr>
        <p:txBody>
          <a:bodyPr rot="0" vert="horz" wrap="square" lIns="91440" tIns="45720" rIns="91440" bIns="45720" anchor="t" anchorCtr="0" upright="1">
            <a:noAutofit/>
          </a:bodyPr>
          <a:lstStyle/>
          <a:p>
            <a:endParaRPr lang="sr-Latn-RS">
              <a:solidFill>
                <a:schemeClr val="bg1"/>
              </a:solidFill>
            </a:endParaRPr>
          </a:p>
        </p:txBody>
      </p:sp>
    </p:spTree>
    <p:extLst>
      <p:ext uri="{BB962C8B-B14F-4D97-AF65-F5344CB8AC3E}">
        <p14:creationId xmlns:p14="http://schemas.microsoft.com/office/powerpoint/2010/main" val="31620093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7" y="408373"/>
            <a:ext cx="8391045" cy="1004404"/>
          </a:xfrm>
        </p:spPr>
        <p:txBody>
          <a:bodyPr>
            <a:noAutofit/>
          </a:bodyPr>
          <a:lstStyle/>
          <a:p>
            <a:r>
              <a:rPr lang="ru-RU"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3.2. ДОГАЂАЈИ ЗНАЧАЈНИ ЗА ОСТВАРЕНЕ ШТЕТЕ РЕОСИГУРАЊА</a:t>
            </a:r>
            <a:endParaRPr lang="sr-Latn-RS"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7" name="Content Placeholder 6"/>
          <p:cNvSpPr>
            <a:spLocks noGrp="1"/>
          </p:cNvSpPr>
          <p:nvPr>
            <p:ph sz="half" idx="1"/>
          </p:nvPr>
        </p:nvSpPr>
        <p:spPr>
          <a:xfrm>
            <a:off x="0" y="1628800"/>
            <a:ext cx="8964488" cy="5112568"/>
          </a:xfrm>
        </p:spPr>
        <p:txBody>
          <a:bodyPr>
            <a:noAutofit/>
          </a:bodyPr>
          <a:lstStyle/>
          <a:p>
            <a:pPr algn="just"/>
            <a:r>
              <a:rPr lang="ru-RU" sz="2200"/>
              <a:t>У периоду 01.01.2015. – 30.06.2015. настала је највећа појединачна штета у последњих 15 година (од поплава 1999 године), проузрокована пожаром у Макишу.</a:t>
            </a:r>
          </a:p>
          <a:p>
            <a:pPr algn="just"/>
            <a:r>
              <a:rPr lang="ru-RU" sz="2200"/>
              <a:t>Евидентиране су ликвидиране и резервисане штете проузроковане поплавама у мају месецу 2014. године.</a:t>
            </a:r>
          </a:p>
          <a:p>
            <a:pPr algn="just"/>
            <a:r>
              <a:rPr lang="ru-RU" sz="2200"/>
              <a:t>Реактивирана је штета цедента Дунав осигурање за осигураника Комерцијалне банке према осигурању одговорности.</a:t>
            </a:r>
          </a:p>
          <a:p>
            <a:pPr algn="just"/>
            <a:r>
              <a:rPr lang="ru-RU" sz="2200"/>
              <a:t>Штета цедента Midland Insurance Co. која је била резевисана на дан 31.03.2015. године на износ 57.176.028,91 динара није више у резервацији у књигама друштва. </a:t>
            </a:r>
          </a:p>
          <a:p>
            <a:pPr algn="just"/>
            <a:r>
              <a:rPr lang="ru-RU" sz="2200"/>
              <a:t>На дан 30.06.2015. резервисане су активне штете у спору у износу 243.456 хиљада динара</a:t>
            </a:r>
            <a:r>
              <a:rPr lang="ru-RU" sz="2200" smtClean="0"/>
              <a:t>.</a:t>
            </a:r>
            <a:endParaRPr lang="ru-RU" sz="2200"/>
          </a:p>
        </p:txBody>
      </p:sp>
      <p:sp>
        <p:nvSpPr>
          <p:cNvPr id="5" name="Slide Number Placeholder 4"/>
          <p:cNvSpPr>
            <a:spLocks noGrp="1"/>
          </p:cNvSpPr>
          <p:nvPr>
            <p:ph type="sldNum" sz="quarter" idx="12"/>
          </p:nvPr>
        </p:nvSpPr>
        <p:spPr>
          <a:xfrm>
            <a:off x="8517117" y="6309320"/>
            <a:ext cx="548640" cy="396240"/>
          </a:xfrm>
        </p:spPr>
        <p:txBody>
          <a:bodyPr/>
          <a:lstStyle/>
          <a:p>
            <a:fld id="{777A3D64-ED61-40FB-A163-2BCDD749228F}" type="slidenum">
              <a:rPr lang="sr-Latn-RS" smtClean="0"/>
              <a:t>10</a:t>
            </a:fld>
            <a:endParaRPr lang="sr-Latn-RS"/>
          </a:p>
        </p:txBody>
      </p:sp>
    </p:spTree>
    <p:extLst>
      <p:ext uri="{BB962C8B-B14F-4D97-AF65-F5344CB8AC3E}">
        <p14:creationId xmlns:p14="http://schemas.microsoft.com/office/powerpoint/2010/main" val="24461358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021" y="297959"/>
            <a:ext cx="8562354" cy="1186825"/>
          </a:xfrm>
        </p:spPr>
        <p:txBody>
          <a:bodyPr>
            <a:noAutofit/>
          </a:bodyPr>
          <a:lstStyle/>
          <a:p>
            <a:r>
              <a:rPr lang="ru-RU">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3.2. ДОГАЂАЈИ ЗНАЧАЈНИ ЗА ОСТВАРЕНЕ </a:t>
            </a:r>
            <a:r>
              <a:rPr lang="ru-RU"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ШТЕТЕ РЕОСИГУРАЊА</a:t>
            </a:r>
            <a:endParaRPr lang="sr-Latn-RS"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11</a:t>
            </a:fld>
            <a:endParaRPr lang="sr-Latn-RS"/>
          </a:p>
        </p:txBody>
      </p:sp>
      <p:graphicFrame>
        <p:nvGraphicFramePr>
          <p:cNvPr id="8" name="Chart 7"/>
          <p:cNvGraphicFramePr/>
          <p:nvPr>
            <p:extLst>
              <p:ext uri="{D42A27DB-BD31-4B8C-83A1-F6EECF244321}">
                <p14:modId xmlns:p14="http://schemas.microsoft.com/office/powerpoint/2010/main" val="1684525101"/>
              </p:ext>
            </p:extLst>
          </p:nvPr>
        </p:nvGraphicFramePr>
        <p:xfrm>
          <a:off x="251520" y="1628801"/>
          <a:ext cx="8784976" cy="49685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337682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819" y="332656"/>
            <a:ext cx="8562354" cy="1258833"/>
          </a:xfrm>
        </p:spPr>
        <p:txBody>
          <a:bodyPr/>
          <a:lstStyle/>
          <a:p>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3.2. ДОГАЂАЈИ ЗНАЧАЈНИ ЗА ОСТВАРЕНЕ ШТЕТЕ РЕОСИГУРАЊА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79512" y="1628800"/>
            <a:ext cx="8784976" cy="5112568"/>
          </a:xfrm>
        </p:spPr>
        <p:txBody>
          <a:bodyPr>
            <a:noAutofit/>
          </a:bodyPr>
          <a:lstStyle/>
          <a:p>
            <a:pPr algn="just"/>
            <a:r>
              <a:rPr lang="ru-RU" sz="2000"/>
              <a:t>Укупно ликвидиране штете по активном послу у периоду 01.01.2015 – 30.06.2015. године износе 2.066.464 и веће су за 769,01% у односу на ликвидиране штете истог периода 2014. године, док су у односу на планиране вредности веће за 409,04%.</a:t>
            </a:r>
          </a:p>
          <a:p>
            <a:pPr algn="just"/>
            <a:r>
              <a:rPr lang="ru-RU" sz="2000"/>
              <a:t>Укупно ликвидиране пасивне у периоду 01.01.2015 – 30.06.2015. године износе 1.874.726 хиљада динара и веће су за 1634,74% у односу на исти период претходне године, док су у односу на планиране вредности веће за 647,03%.</a:t>
            </a:r>
          </a:p>
          <a:p>
            <a:pPr algn="just"/>
            <a:r>
              <a:rPr lang="ru-RU" sz="2000"/>
              <a:t>Ликвидиране штете у самопридржају остварене у периоду 01.01.2015 – 30.06.2015. године износе 191.738 хиљада динара и веће су за 47,80% у односу на исти период претходне године, док су у односу на планиране вредности веће за 23,70%.</a:t>
            </a: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12</a:t>
            </a:fld>
            <a:endParaRPr lang="sr-Latn-RS"/>
          </a:p>
        </p:txBody>
      </p:sp>
    </p:spTree>
    <p:extLst>
      <p:ext uri="{BB962C8B-B14F-4D97-AF65-F5344CB8AC3E}">
        <p14:creationId xmlns:p14="http://schemas.microsoft.com/office/powerpoint/2010/main" val="18683491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349628" cy="1296144"/>
          </a:xfrm>
        </p:spPr>
        <p:txBody>
          <a:bodyPr>
            <a:normAutofit/>
          </a:bodyPr>
          <a:lstStyle/>
          <a:p>
            <a:r>
              <a:rPr lang="ru-RU"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3.2. ДОГАЂАЈИ ЗНАЧАЈНИ ЗА ОСТВАРЕНЕ ШТЕТЕ РЕОСИГУРАЊА</a:t>
            </a:r>
            <a:endParaRPr lang="sr-Latn-RS"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07504" y="1556792"/>
            <a:ext cx="9036496" cy="5184576"/>
          </a:xfrm>
        </p:spPr>
        <p:txBody>
          <a:bodyPr>
            <a:noAutofit/>
          </a:bodyPr>
          <a:lstStyle/>
          <a:p>
            <a:pPr algn="just"/>
            <a:r>
              <a:rPr lang="ru-RU" sz="1600"/>
              <a:t>Најзначајније промене у развоју штета реосигурања остварених у периоду од 01.01.2015. до 30.06.2015. године су забележене у следећим врстама реосигурања:</a:t>
            </a:r>
          </a:p>
          <a:p>
            <a:pPr algn="just"/>
            <a:r>
              <a:rPr lang="ru-RU" sz="1600" b="1" smtClean="0"/>
              <a:t>врста </a:t>
            </a:r>
            <a:r>
              <a:rPr lang="ru-RU" sz="1600" b="1"/>
              <a:t>07</a:t>
            </a:r>
            <a:r>
              <a:rPr lang="ru-RU" sz="1600"/>
              <a:t> – осигурање робе у транспорту, где пад ликвидираних штета реосигурања у односу на исти период прошле године износи 48.696 хиљада динара, односно 88,78% због ликвидације штете цедента Energoprojekt Garant по Уговору о факултативном реосигурању карго ризика за осигураника Energo Nigeria у износу активно 50.155 хиљада динара.</a:t>
            </a:r>
          </a:p>
          <a:p>
            <a:pPr algn="just"/>
            <a:r>
              <a:rPr lang="ru-RU" sz="1600" b="1" smtClean="0"/>
              <a:t>врста </a:t>
            </a:r>
            <a:r>
              <a:rPr lang="ru-RU" sz="1600" b="1"/>
              <a:t>08</a:t>
            </a:r>
            <a:r>
              <a:rPr lang="ru-RU" sz="1600"/>
              <a:t> – осигурање имовине од пожара и других опасности, где пораст ликвидираних штета реосигурања у односу на исти период прошле године износи 1.864.139 хиљада динара, односно 5092,34</a:t>
            </a:r>
            <a:r>
              <a:rPr lang="ru-RU" sz="1600" smtClean="0"/>
              <a:t>%.</a:t>
            </a:r>
          </a:p>
          <a:p>
            <a:pPr algn="just"/>
            <a:r>
              <a:rPr lang="ru-RU" sz="1600" b="1" smtClean="0"/>
              <a:t>врста </a:t>
            </a:r>
            <a:r>
              <a:rPr lang="ru-RU" sz="1600" b="1"/>
              <a:t>16</a:t>
            </a:r>
            <a:r>
              <a:rPr lang="ru-RU" sz="1600"/>
              <a:t> – осигурање финансијских губитака, где пораст ликвидираних штета реосигурања у односу на исти период прошле године  износи 46.715 хиљада динара, односно 3014,26%.</a:t>
            </a:r>
          </a:p>
          <a:p>
            <a:pPr algn="just"/>
            <a:r>
              <a:rPr lang="ru-RU" sz="1600"/>
              <a:t>У врсти 16 увећање ликвидираних штета реосигурања узроковано је реализацијом штете према Уговору о реосигурању међународних програма за осигураника Marbo Product a.d. у износу 47.014 хиљада динара.</a:t>
            </a:r>
          </a:p>
          <a:p>
            <a:pPr algn="just"/>
            <a:endParaRPr lang="ru-RU" sz="16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13</a:t>
            </a:fld>
            <a:endParaRPr lang="sr-Latn-RS"/>
          </a:p>
        </p:txBody>
      </p:sp>
    </p:spTree>
    <p:extLst>
      <p:ext uri="{BB962C8B-B14F-4D97-AF65-F5344CB8AC3E}">
        <p14:creationId xmlns:p14="http://schemas.microsoft.com/office/powerpoint/2010/main" val="6602611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349628" cy="1296144"/>
          </a:xfrm>
        </p:spPr>
        <p:txBody>
          <a:bodyPr>
            <a:normAutofit/>
          </a:bodyPr>
          <a:lstStyle/>
          <a:p>
            <a:r>
              <a:rPr lang="ru-RU"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3.2. ДОГАЂАЈИ ЗНАЧАЈНИ ЗА ОСТВАРЕНЕ ШТЕТЕ РЕОСИГУРАЊА</a:t>
            </a:r>
            <a:endParaRPr lang="sr-Latn-RS"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07504" y="1556792"/>
            <a:ext cx="9036496" cy="5184576"/>
          </a:xfrm>
        </p:spPr>
        <p:txBody>
          <a:bodyPr>
            <a:noAutofit/>
          </a:bodyPr>
          <a:lstStyle/>
          <a:p>
            <a:pPr lvl="0" algn="just"/>
            <a:r>
              <a:rPr lang="sr-Cyrl-RS" sz="1600" b="1" smtClean="0"/>
              <a:t>Штете </a:t>
            </a:r>
            <a:r>
              <a:rPr lang="sr-Cyrl-RS" sz="1600" b="1"/>
              <a:t>проузроковане пожаром у Макишу :</a:t>
            </a:r>
            <a:endParaRPr lang="sr-Latn-RS" sz="1600"/>
          </a:p>
          <a:p>
            <a:pPr marL="114300" indent="0" algn="just">
              <a:buNone/>
            </a:pPr>
            <a:r>
              <a:rPr lang="sr-Cyrl-RS" sz="1600"/>
              <a:t>Највећи утицај на пораст износа ликвидираних активних штета на дан 30.06.2015. године у односу на 30.06.2014. године имала је ликвидација штета које су проузроковане пожаром у Макишу. </a:t>
            </a:r>
            <a:endParaRPr lang="sr-Latn-RS" sz="1600"/>
          </a:p>
          <a:p>
            <a:pPr marL="114300" indent="0" algn="just">
              <a:buNone/>
            </a:pPr>
            <a:r>
              <a:rPr lang="sr-Cyrl-RS" sz="1600"/>
              <a:t>Овај штетни догађај активирао је следеће уговоре о реосигурању:</a:t>
            </a:r>
            <a:endParaRPr lang="sr-Latn-RS" sz="1600"/>
          </a:p>
          <a:p>
            <a:pPr marL="114300" indent="0" algn="just">
              <a:buNone/>
            </a:pPr>
            <a:r>
              <a:rPr lang="sr-Cyrl-RS" sz="1600"/>
              <a:t>1. ексцедентно реосигурање имовинских ризика цедента Дунав Осигурање, </a:t>
            </a:r>
            <a:endParaRPr lang="sr-Latn-RS" sz="1600"/>
          </a:p>
          <a:p>
            <a:pPr marL="114300" indent="0" algn="just">
              <a:buNone/>
            </a:pPr>
            <a:r>
              <a:rPr lang="sr-Cyrl-RS" sz="1600"/>
              <a:t>2. непропорционалну заштиту самопридржаја Компаније Дунав осигурање,</a:t>
            </a:r>
            <a:endParaRPr lang="sr-Latn-RS" sz="1600"/>
          </a:p>
          <a:p>
            <a:pPr marL="114300" indent="0" algn="just">
              <a:buNone/>
            </a:pPr>
            <a:r>
              <a:rPr lang="sr-Cyrl-RS" sz="1600"/>
              <a:t>3. пропорционалну заштиту самопридржаја Дунав Ре-а, </a:t>
            </a:r>
            <a:endParaRPr lang="sr-Latn-RS" sz="1600"/>
          </a:p>
          <a:p>
            <a:pPr marL="114300" indent="0" algn="just">
              <a:buNone/>
            </a:pPr>
            <a:r>
              <a:rPr lang="sr-Cyrl-RS" sz="1600"/>
              <a:t>4. непропорционалну заштиту самопридржаја Дунав Ре-а и </a:t>
            </a:r>
            <a:endParaRPr lang="sr-Latn-RS" sz="1600"/>
          </a:p>
          <a:p>
            <a:pPr marL="114300" indent="0" algn="just">
              <a:buNone/>
            </a:pPr>
            <a:r>
              <a:rPr lang="sr-Cyrl-RS" sz="1600"/>
              <a:t>5. међународни програм ДМ-ДРОГЕРИЕ МАРКТ у портфељу цедента Uniqa Неживотног  </a:t>
            </a:r>
            <a:r>
              <a:rPr lang="sr-Cyrl-RS" sz="1600" smtClean="0"/>
              <a:t>осигурања</a:t>
            </a:r>
            <a:r>
              <a:rPr lang="sr-Cyrl-RS" sz="1600"/>
              <a:t>;</a:t>
            </a:r>
            <a:endParaRPr lang="sr-Latn-RS" sz="1600"/>
          </a:p>
          <a:p>
            <a:pPr marL="114300" indent="0" algn="just">
              <a:buNone/>
            </a:pPr>
            <a:r>
              <a:rPr lang="sr-Cyrl-RS" sz="1600" smtClean="0"/>
              <a:t>Ради </a:t>
            </a:r>
            <a:r>
              <a:rPr lang="sr-Cyrl-RS" sz="1600"/>
              <a:t>се о највећој појединачној штети портфеља Дунава Ре  у последњих 15 година (од поплава 1999 године).</a:t>
            </a:r>
            <a:endParaRPr lang="sr-Latn-RS" sz="1600"/>
          </a:p>
          <a:p>
            <a:pPr marL="114300" indent="0" algn="just">
              <a:buNone/>
            </a:pPr>
            <a:r>
              <a:rPr lang="sr-Cyrl-RS" sz="1600"/>
              <a:t>По наведеним уговорима је за период 01.01.2015 – 30.06.2015. године ликвидирано активних штета у износу 1.671.072 хиљада динара, у самопридржају Дунава Ре 68.916 хиљада динара, по наведеном штетном догађају, где штета Компаније Дунав осигурање (Макиш) износи активно 1.265.556 хиљада динара, самопридржај 58.676 хиљада динара, а штета Uniqa осигурања износи активно 405.516 хиљада динара, самопридржај 10.240 хиљада динара.</a:t>
            </a:r>
            <a:endParaRPr lang="sr-Latn-RS" sz="1600"/>
          </a:p>
          <a:p>
            <a:pPr algn="just"/>
            <a:endParaRPr lang="ru-RU" sz="16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14</a:t>
            </a:fld>
            <a:endParaRPr lang="sr-Latn-RS"/>
          </a:p>
        </p:txBody>
      </p:sp>
    </p:spTree>
    <p:extLst>
      <p:ext uri="{BB962C8B-B14F-4D97-AF65-F5344CB8AC3E}">
        <p14:creationId xmlns:p14="http://schemas.microsoft.com/office/powerpoint/2010/main" val="14073760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349628" cy="1296144"/>
          </a:xfrm>
        </p:spPr>
        <p:txBody>
          <a:bodyPr>
            <a:normAutofit/>
          </a:bodyPr>
          <a:lstStyle/>
          <a:p>
            <a:r>
              <a:rPr lang="ru-RU"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3.2. ДОГАЂАЈИ ЗНАЧАЈНИ ЗА ОСТВАРЕНЕ ШТЕТЕ РЕОСИГУРАЊА</a:t>
            </a:r>
            <a:endParaRPr lang="sr-Latn-RS"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07504" y="1556792"/>
            <a:ext cx="9036496" cy="5184576"/>
          </a:xfrm>
        </p:spPr>
        <p:txBody>
          <a:bodyPr>
            <a:noAutofit/>
          </a:bodyPr>
          <a:lstStyle/>
          <a:p>
            <a:pPr lvl="0" algn="just"/>
            <a:endParaRPr lang="sr-Cyrl-RS" sz="2000" b="1" smtClean="0"/>
          </a:p>
          <a:p>
            <a:pPr lvl="0" algn="just"/>
            <a:r>
              <a:rPr lang="sr-Cyrl-RS" sz="2000" b="1" smtClean="0"/>
              <a:t>Поплаве </a:t>
            </a:r>
            <a:r>
              <a:rPr lang="sr-Cyrl-RS" sz="2000" b="1"/>
              <a:t>из маја </a:t>
            </a:r>
            <a:r>
              <a:rPr lang="sr-Cyrl-RS" sz="2000" b="1" smtClean="0"/>
              <a:t>2014-те:</a:t>
            </a:r>
            <a:endParaRPr lang="sr-Latn-RS" sz="2000"/>
          </a:p>
          <a:p>
            <a:pPr marL="114300" indent="0" algn="just">
              <a:buNone/>
            </a:pPr>
            <a:r>
              <a:rPr lang="ru-RU" sz="2000"/>
              <a:t>Активна ликвидирана штета реосигурања по ексцедентном уговору о реосигурању цедента Дунав осигурање, узрокована мајским поплавама за багере износи 30.377 хиљада динара</a:t>
            </a:r>
            <a:r>
              <a:rPr lang="ru-RU" sz="2000" smtClean="0"/>
              <a:t>.</a:t>
            </a:r>
          </a:p>
          <a:p>
            <a:pPr marL="114300" indent="0" algn="just">
              <a:buNone/>
            </a:pPr>
            <a:endParaRPr lang="ru-RU" sz="2000"/>
          </a:p>
          <a:p>
            <a:pPr marL="114300" indent="0" algn="just">
              <a:buNone/>
            </a:pPr>
            <a:r>
              <a:rPr lang="ru-RU" sz="2000"/>
              <a:t>По уговору о реосигурању природних опасности цедента Дунав осигурање (CAT XL) у периоду 01.01.2015.-30.06.2015. године ликвидиране су штете у износу од 116.523 хиљада динара.</a:t>
            </a:r>
          </a:p>
          <a:p>
            <a:pPr marL="114300" indent="0" algn="just">
              <a:buNone/>
            </a:pPr>
            <a:endParaRPr lang="ru-RU" sz="20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15</a:t>
            </a:fld>
            <a:endParaRPr lang="sr-Latn-RS"/>
          </a:p>
        </p:txBody>
      </p:sp>
    </p:spTree>
    <p:extLst>
      <p:ext uri="{BB962C8B-B14F-4D97-AF65-F5344CB8AC3E}">
        <p14:creationId xmlns:p14="http://schemas.microsoft.com/office/powerpoint/2010/main" val="38787476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5951"/>
            <a:ext cx="8496944" cy="1258833"/>
          </a:xfrm>
        </p:spPr>
        <p:txBody>
          <a:bodyPr>
            <a:normAutofit/>
          </a:bodyPr>
          <a:lstStyle/>
          <a:p>
            <a:r>
              <a:rPr lang="ru-RU"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3.2. ДОГАЂАЈИ ЗНАЧАЈНИ ЗА ОСТВАРЕНЕ ШТЕТЕ РЕОСИГУРАЊА</a:t>
            </a:r>
            <a:endParaRPr lang="sr-Latn-RS"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16</a:t>
            </a:fld>
            <a:endParaRPr lang="sr-Latn-RS"/>
          </a:p>
        </p:txBody>
      </p:sp>
      <p:graphicFrame>
        <p:nvGraphicFramePr>
          <p:cNvPr id="8" name="Chart 7"/>
          <p:cNvGraphicFramePr/>
          <p:nvPr>
            <p:extLst>
              <p:ext uri="{D42A27DB-BD31-4B8C-83A1-F6EECF244321}">
                <p14:modId xmlns:p14="http://schemas.microsoft.com/office/powerpoint/2010/main" val="3500190732"/>
              </p:ext>
            </p:extLst>
          </p:nvPr>
        </p:nvGraphicFramePr>
        <p:xfrm>
          <a:off x="251520" y="1700807"/>
          <a:ext cx="8892479" cy="496855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051070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424936" cy="1186825"/>
          </a:xfrm>
        </p:spPr>
        <p:txBody>
          <a:bodyPr>
            <a:noAutofit/>
          </a:bodyPr>
          <a:lstStyle/>
          <a:p>
            <a:r>
              <a:rPr lang="ru-RU"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3.2. ДОГАЂАЈИ ЗНАЧАЈНИ ЗА ОСТВАРЕНЕ ШТЕТЕ РЕОСИГУРАЊА</a:t>
            </a:r>
            <a:endParaRPr lang="sr-Latn-RS"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79512" y="1628800"/>
            <a:ext cx="8784976" cy="5112568"/>
          </a:xfrm>
        </p:spPr>
        <p:txBody>
          <a:bodyPr>
            <a:noAutofit/>
          </a:bodyPr>
          <a:lstStyle/>
          <a:p>
            <a:pPr algn="just"/>
            <a:r>
              <a:rPr lang="ru-RU" sz="2000"/>
              <a:t>Укупно резервисане штете по активним пословима на дан 30.06.2015. године износе 1.520.671 хиљада динара и веће су за 3,51% у односу на исти период претходне године, док су у односу на планиране вредности веће за 18,37%.</a:t>
            </a:r>
          </a:p>
          <a:p>
            <a:pPr algn="just"/>
            <a:r>
              <a:rPr lang="ru-RU" sz="2000"/>
              <a:t>Укупно резервисане пасивне штете реосигурања на дан 30.06.2015. године износе 1.155.063 хиљада динара и веће су за 11,05% у односу на исти период претходне године, док су у односу на планиране вредности веће за 27,37%.</a:t>
            </a:r>
          </a:p>
          <a:p>
            <a:pPr algn="just"/>
            <a:r>
              <a:rPr lang="ru-RU" sz="2000"/>
              <a:t>Резервисане штете у самопридржају Друштва на дан 30.06.2015. године износе 365.608 хиљада динара и мање су за 14,76% у односу на исти период претходне године, док су у односу на планиране вредности мање за 3,24%.</a:t>
            </a:r>
          </a:p>
          <a:p>
            <a:pPr marL="114300" indent="0" algn="just">
              <a:buNone/>
            </a:pPr>
            <a:endParaRPr lang="sr-Latn-RS" sz="1800">
              <a:solidFill>
                <a:schemeClr val="accent1">
                  <a:lumMod val="50000"/>
                </a:schemeClr>
              </a:solidFill>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17</a:t>
            </a:fld>
            <a:endParaRPr lang="sr-Latn-RS"/>
          </a:p>
        </p:txBody>
      </p:sp>
    </p:spTree>
    <p:extLst>
      <p:ext uri="{BB962C8B-B14F-4D97-AF65-F5344CB8AC3E}">
        <p14:creationId xmlns:p14="http://schemas.microsoft.com/office/powerpoint/2010/main" val="2874066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819" y="260648"/>
            <a:ext cx="8349629" cy="1258833"/>
          </a:xfrm>
        </p:spPr>
        <p:txBody>
          <a:bodyPr>
            <a:noAutofit/>
          </a:bodyPr>
          <a:lstStyle/>
          <a:p>
            <a:r>
              <a:rPr lang="ru-RU"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3.2. ДОГАЂАЈИ ЗНАЧАЈНИ ЗА ОСТВАРЕНЕ ШТЕТЕ РЕОСИГУРАЊА</a:t>
            </a:r>
            <a:endParaRPr lang="sr-Latn-RS"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0" y="1556792"/>
            <a:ext cx="8892480" cy="5040560"/>
          </a:xfrm>
        </p:spPr>
        <p:txBody>
          <a:bodyPr>
            <a:noAutofit/>
          </a:bodyPr>
          <a:lstStyle/>
          <a:p>
            <a:pPr algn="just"/>
            <a:r>
              <a:rPr lang="ru-RU" sz="1800" b="1" smtClean="0"/>
              <a:t>врста </a:t>
            </a:r>
            <a:r>
              <a:rPr lang="ru-RU" sz="1800" b="1"/>
              <a:t>08</a:t>
            </a:r>
            <a:r>
              <a:rPr lang="ru-RU" sz="1800"/>
              <a:t> – осигурање имовине од пожара и других опасности, где пораст резервисаних штета реосигурања у односу на исти период прошле године  износи 259.227 хиљада динара, односно 54,08%.</a:t>
            </a:r>
          </a:p>
          <a:p>
            <a:pPr algn="just"/>
            <a:r>
              <a:rPr lang="ru-RU" sz="1800"/>
              <a:t>Највећи утицај на пораст износа резервисаних активних штета на дан 30.06.2015. године у односу на 30.06.2015. године имала је резервација штете која је проузрокована пожаром у Макишу, а активирала је више уговора о реосигурању за више осигураника (Телеком, МК Бео Рент, DM-DROGERIE MARKT).</a:t>
            </a:r>
          </a:p>
          <a:p>
            <a:pPr algn="just"/>
            <a:r>
              <a:rPr lang="ru-RU" sz="1800"/>
              <a:t>За период 01.01.2015. – 30.06.2015. године резервисан је износ активно 207.961 хиљада динара, у самопридржају Дунава Ре 22.495 хиљада динара, по наведеном штетном догађају, где штета Компаније Дунав осигурање (Макиш) износи активно 98.677 хиљада динара, самопридржај 19.735 хиљада динара, а штета Uniqa осигурања износи активно 109.284 хиљада динара, самопридржај 2.760 хиљада динара.</a:t>
            </a:r>
          </a:p>
          <a:p>
            <a:pPr algn="just"/>
            <a:r>
              <a:rPr lang="ru-RU" sz="1800"/>
              <a:t>Поред штете Макиш на пораст резервисаних штета утицала је штета по ексцедентном имовинском уговору Триглав осигурања за осигураника Колзец резервисана на износ  236.690 хиљада динара.</a:t>
            </a: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18</a:t>
            </a:fld>
            <a:endParaRPr lang="sr-Latn-RS"/>
          </a:p>
        </p:txBody>
      </p:sp>
    </p:spTree>
    <p:extLst>
      <p:ext uri="{BB962C8B-B14F-4D97-AF65-F5344CB8AC3E}">
        <p14:creationId xmlns:p14="http://schemas.microsoft.com/office/powerpoint/2010/main" val="12070957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819" y="260648"/>
            <a:ext cx="8349629" cy="1258833"/>
          </a:xfrm>
        </p:spPr>
        <p:txBody>
          <a:bodyPr>
            <a:noAutofit/>
          </a:bodyPr>
          <a:lstStyle/>
          <a:p>
            <a:r>
              <a:rPr lang="ru-RU"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3.2. ДОГАЂАЈИ ЗНАЧАЈНИ ЗА ОСТВАРЕНЕ ШТЕТЕ РЕОСИГУРАЊА</a:t>
            </a:r>
            <a:endParaRPr lang="sr-Latn-RS"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0" y="1556792"/>
            <a:ext cx="8892480" cy="5040560"/>
          </a:xfrm>
        </p:spPr>
        <p:txBody>
          <a:bodyPr>
            <a:noAutofit/>
          </a:bodyPr>
          <a:lstStyle/>
          <a:p>
            <a:pPr algn="just"/>
            <a:r>
              <a:rPr lang="ru-RU" sz="2000" b="1" smtClean="0"/>
              <a:t>врста </a:t>
            </a:r>
            <a:r>
              <a:rPr lang="ru-RU" sz="2000" b="1"/>
              <a:t>05</a:t>
            </a:r>
            <a:r>
              <a:rPr lang="ru-RU" sz="2000"/>
              <a:t> – осигурање ваздухоплова, где пораст резервисаних штета реосигурања у односу на исти период прошле године  износи 25.051 хиљада динара, односно 152,82% по Уговору о реосигурању авио флоте осигураника AIR SERBIA у износу 26.596 хиљада динара</a:t>
            </a:r>
            <a:r>
              <a:rPr lang="ru-RU" sz="2000" smtClean="0"/>
              <a:t>.</a:t>
            </a:r>
          </a:p>
          <a:p>
            <a:pPr algn="just"/>
            <a:r>
              <a:rPr lang="ru-RU" sz="2000" b="1" smtClean="0"/>
              <a:t>врста </a:t>
            </a:r>
            <a:r>
              <a:rPr lang="ru-RU" sz="2000" b="1"/>
              <a:t>09</a:t>
            </a:r>
            <a:r>
              <a:rPr lang="ru-RU" sz="2000"/>
              <a:t> – остала осигурања имовине, где пад резервисаних штета реосигурања у односу на исти период прошле године  износи 134.526 хиљада динара, односно 53,92%.</a:t>
            </a:r>
          </a:p>
          <a:p>
            <a:pPr algn="just"/>
            <a:r>
              <a:rPr lang="ru-RU" sz="2000"/>
              <a:t>Штета цедента Midland Insurance Co. која је била резевисана на дан 31.03.2015. године на износ 57.176 хиљада динара није више у резервацији у књигама друштва. Наиме, са New York Liquidation Bureau потписан је уговор о комутацији према коме су прошле, садашње и будуће обавезе према цеденту Midland Insurance Co. затворене у износу мањем од укупно ликвидираних штета у пословним књигама Дунава Ре, те не постоји обавеза даљег резервисања по наведној штети</a:t>
            </a:r>
            <a:r>
              <a:rPr lang="ru-RU" sz="2000" smtClean="0"/>
              <a:t>.</a:t>
            </a:r>
            <a:endParaRPr lang="ru-RU" sz="20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19</a:t>
            </a:fld>
            <a:endParaRPr lang="sr-Latn-RS"/>
          </a:p>
        </p:txBody>
      </p:sp>
    </p:spTree>
    <p:extLst>
      <p:ext uri="{BB962C8B-B14F-4D97-AF65-F5344CB8AC3E}">
        <p14:creationId xmlns:p14="http://schemas.microsoft.com/office/powerpoint/2010/main" val="2511012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3"/>
            <a:ext cx="8178320" cy="428339"/>
          </a:xfrm>
        </p:spPr>
        <p:txBody>
          <a:bodyPr>
            <a:normAutofit fontScale="90000"/>
          </a:bodyPr>
          <a:lstStyle/>
          <a:p>
            <a:r>
              <a:rPr lang="ru-RU" sz="32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2. РЕЗИМЕ ОСТВАРЕНИХ РЕЗУЛТАТА</a:t>
            </a:r>
            <a:endParaRPr lang="sr-Latn-RS" sz="320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45240339"/>
              </p:ext>
            </p:extLst>
          </p:nvPr>
        </p:nvGraphicFramePr>
        <p:xfrm>
          <a:off x="179512" y="908720"/>
          <a:ext cx="8784976" cy="4956502"/>
        </p:xfrm>
        <a:graphic>
          <a:graphicData uri="http://schemas.openxmlformats.org/drawingml/2006/table">
            <a:tbl>
              <a:tblPr>
                <a:tableStyleId>{5C22544A-7EE6-4342-B048-85BDC9FD1C3A}</a:tableStyleId>
              </a:tblPr>
              <a:tblGrid>
                <a:gridCol w="3246258"/>
                <a:gridCol w="1180138"/>
                <a:gridCol w="1018088"/>
                <a:gridCol w="1128175"/>
                <a:gridCol w="1103516"/>
                <a:gridCol w="1108801"/>
              </a:tblGrid>
              <a:tr h="1273738">
                <a:tc>
                  <a:txBody>
                    <a:bodyPr/>
                    <a:lstStyle/>
                    <a:p>
                      <a:pPr algn="ctr">
                        <a:spcAft>
                          <a:spcPts val="0"/>
                        </a:spcAft>
                      </a:pPr>
                      <a:r>
                        <a:rPr lang="sr-Cyrl-RS" sz="1200" b="1" dirty="0">
                          <a:solidFill>
                            <a:schemeClr val="bg1"/>
                          </a:solidFill>
                          <a:effectLst/>
                        </a:rPr>
                        <a:t>КАТЕГОРИЈА</a:t>
                      </a:r>
                      <a:endParaRPr lang="sr-Latn-RS" sz="1200" b="1" dirty="0">
                        <a:solidFill>
                          <a:schemeClr val="bg1"/>
                        </a:solidFill>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algn="ctr">
                        <a:spcAft>
                          <a:spcPts val="0"/>
                        </a:spcAft>
                      </a:pPr>
                      <a:r>
                        <a:rPr lang="sr-Cyrl-RS" sz="1200" b="1">
                          <a:solidFill>
                            <a:schemeClr val="bg1"/>
                          </a:solidFill>
                          <a:effectLst/>
                        </a:rPr>
                        <a:t>Остварење у посматраном периоду претходне године</a:t>
                      </a:r>
                      <a:endParaRPr lang="sr-Latn-RS" sz="1200" b="1">
                        <a:solidFill>
                          <a:schemeClr val="bg1"/>
                        </a:solidFill>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spcAft>
                          <a:spcPts val="0"/>
                        </a:spcAft>
                      </a:pPr>
                      <a:r>
                        <a:rPr lang="sr-Cyrl-RS" sz="1200" b="1">
                          <a:solidFill>
                            <a:schemeClr val="bg1"/>
                          </a:solidFill>
                          <a:effectLst/>
                        </a:rPr>
                        <a:t>План за посматрани период текуће године</a:t>
                      </a:r>
                      <a:endParaRPr lang="sr-Latn-RS" sz="1200" b="1">
                        <a:solidFill>
                          <a:schemeClr val="bg1"/>
                        </a:solidFill>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algn="ctr">
                        <a:spcAft>
                          <a:spcPts val="0"/>
                        </a:spcAft>
                      </a:pPr>
                      <a:r>
                        <a:rPr lang="sr-Cyrl-RS" sz="1200" b="1">
                          <a:solidFill>
                            <a:schemeClr val="bg1"/>
                          </a:solidFill>
                          <a:effectLst/>
                        </a:rPr>
                        <a:t>Остварење у посматраном периоду текуће године</a:t>
                      </a:r>
                      <a:endParaRPr lang="sr-Latn-RS" sz="1200" b="1">
                        <a:solidFill>
                          <a:schemeClr val="bg1"/>
                        </a:solidFill>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algn="ctr">
                        <a:spcAft>
                          <a:spcPts val="0"/>
                        </a:spcAft>
                      </a:pPr>
                      <a:r>
                        <a:rPr lang="sr-Cyrl-RS" sz="1200" b="1">
                          <a:solidFill>
                            <a:schemeClr val="bg1"/>
                          </a:solidFill>
                          <a:effectLst/>
                        </a:rPr>
                        <a:t>индекс                                                остварење у 201</a:t>
                      </a:r>
                      <a:r>
                        <a:rPr lang="sr-Latn-RS" sz="1200" b="1">
                          <a:solidFill>
                            <a:schemeClr val="bg1"/>
                          </a:solidFill>
                          <a:effectLst/>
                        </a:rPr>
                        <a:t>5</a:t>
                      </a:r>
                      <a:r>
                        <a:rPr lang="sr-Cyrl-RS" sz="1200" b="1">
                          <a:solidFill>
                            <a:schemeClr val="bg1"/>
                          </a:solidFill>
                          <a:effectLst/>
                        </a:rPr>
                        <a:t>./ остварење у 201</a:t>
                      </a:r>
                      <a:r>
                        <a:rPr lang="sr-Latn-RS" sz="1200" b="1">
                          <a:solidFill>
                            <a:schemeClr val="bg1"/>
                          </a:solidFill>
                          <a:effectLst/>
                        </a:rPr>
                        <a:t>4</a:t>
                      </a:r>
                      <a:r>
                        <a:rPr lang="sr-Cyrl-RS" sz="1200" b="1">
                          <a:solidFill>
                            <a:schemeClr val="bg1"/>
                          </a:solidFill>
                          <a:effectLst/>
                        </a:rPr>
                        <a:t>.</a:t>
                      </a:r>
                      <a:endParaRPr lang="sr-Latn-RS" sz="1200" b="1">
                        <a:solidFill>
                          <a:schemeClr val="bg1"/>
                        </a:solidFill>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algn="ctr">
                        <a:spcAft>
                          <a:spcPts val="0"/>
                        </a:spcAft>
                      </a:pPr>
                      <a:r>
                        <a:rPr lang="sr-Cyrl-RS" sz="1200" b="1" dirty="0">
                          <a:solidFill>
                            <a:schemeClr val="bg1"/>
                          </a:solidFill>
                          <a:effectLst/>
                        </a:rPr>
                        <a:t>индекс                                              остварење у 201</a:t>
                      </a:r>
                      <a:r>
                        <a:rPr lang="sr-Latn-RS" sz="1200" b="1" dirty="0">
                          <a:solidFill>
                            <a:schemeClr val="bg1"/>
                          </a:solidFill>
                          <a:effectLst/>
                        </a:rPr>
                        <a:t>5</a:t>
                      </a:r>
                      <a:r>
                        <a:rPr lang="sr-Cyrl-RS" sz="1200" b="1" dirty="0">
                          <a:solidFill>
                            <a:schemeClr val="bg1"/>
                          </a:solidFill>
                          <a:effectLst/>
                        </a:rPr>
                        <a:t>. / план за 201</a:t>
                      </a:r>
                      <a:r>
                        <a:rPr lang="sr-Latn-RS" sz="1200" b="1" dirty="0">
                          <a:solidFill>
                            <a:schemeClr val="bg1"/>
                          </a:solidFill>
                          <a:effectLst/>
                        </a:rPr>
                        <a:t>5</a:t>
                      </a:r>
                      <a:r>
                        <a:rPr lang="sr-Cyrl-RS" sz="1200" b="1" dirty="0">
                          <a:solidFill>
                            <a:schemeClr val="bg1"/>
                          </a:solidFill>
                          <a:effectLst/>
                        </a:rPr>
                        <a:t>.</a:t>
                      </a:r>
                      <a:endParaRPr lang="sr-Latn-RS" sz="1200" b="1" dirty="0">
                        <a:solidFill>
                          <a:schemeClr val="bg1"/>
                        </a:solidFill>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r>
              <a:tr h="250337">
                <a:tc>
                  <a:txBody>
                    <a:bodyPr/>
                    <a:lstStyle/>
                    <a:p>
                      <a:pPr>
                        <a:spcAft>
                          <a:spcPts val="0"/>
                        </a:spcAft>
                      </a:pPr>
                      <a:r>
                        <a:rPr lang="sr-Cyrl-RS" sz="1400">
                          <a:effectLst/>
                        </a:rPr>
                        <a:t>Укупни приходи</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2,233,028</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2,941,700</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algn="ctr">
                        <a:spcAft>
                          <a:spcPts val="0"/>
                        </a:spcAft>
                      </a:pPr>
                      <a:r>
                        <a:rPr lang="en-US" sz="1400" b="1" kern="1200">
                          <a:solidFill>
                            <a:schemeClr val="bg1"/>
                          </a:solidFill>
                          <a:effectLst/>
                          <a:latin typeface="+mn-lt"/>
                          <a:ea typeface="+mn-ea"/>
                          <a:cs typeface="+mn-cs"/>
                        </a:rPr>
                        <a:t>3,827,195</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171.39</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130.10</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0337">
                <a:tc>
                  <a:txBody>
                    <a:bodyPr/>
                    <a:lstStyle/>
                    <a:p>
                      <a:pPr>
                        <a:spcAft>
                          <a:spcPts val="0"/>
                        </a:spcAft>
                      </a:pPr>
                      <a:r>
                        <a:rPr lang="sr-Cyrl-RS" sz="1400">
                          <a:effectLst/>
                        </a:rPr>
                        <a:t>Укупни расходи</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2,285,452</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2,866,085</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algn="ctr">
                        <a:spcAft>
                          <a:spcPts val="0"/>
                        </a:spcAft>
                      </a:pPr>
                      <a:r>
                        <a:rPr lang="en-US" sz="1400" b="1" kern="1200">
                          <a:solidFill>
                            <a:schemeClr val="bg1"/>
                          </a:solidFill>
                          <a:effectLst/>
                          <a:latin typeface="+mn-lt"/>
                          <a:ea typeface="+mn-ea"/>
                          <a:cs typeface="+mn-cs"/>
                        </a:rPr>
                        <a:t>3,717,263</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162.65</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129.70</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0337">
                <a:tc>
                  <a:txBody>
                    <a:bodyPr/>
                    <a:lstStyle/>
                    <a:p>
                      <a:pPr>
                        <a:spcAft>
                          <a:spcPts val="0"/>
                        </a:spcAft>
                      </a:pPr>
                      <a:r>
                        <a:rPr lang="sr-Cyrl-RS" sz="1400">
                          <a:effectLst/>
                        </a:rPr>
                        <a:t>Добитак пре опорезивања</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 </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 </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a:solidFill>
                            <a:schemeClr val="bg1"/>
                          </a:solidFill>
                          <a:effectLst/>
                          <a:latin typeface="+mn-lt"/>
                          <a:ea typeface="+mn-ea"/>
                          <a:cs typeface="+mn-cs"/>
                        </a:rPr>
                        <a:t>109,932</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 </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 </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0337">
                <a:tc>
                  <a:txBody>
                    <a:bodyPr/>
                    <a:lstStyle/>
                    <a:p>
                      <a:pPr>
                        <a:spcAft>
                          <a:spcPts val="0"/>
                        </a:spcAft>
                      </a:pPr>
                      <a:r>
                        <a:rPr lang="sr-Cyrl-RS" sz="1400">
                          <a:effectLst/>
                        </a:rPr>
                        <a:t>Губитак</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52,424</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 </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a:solidFill>
                            <a:schemeClr val="bg1"/>
                          </a:solidFill>
                          <a:effectLst/>
                          <a:latin typeface="+mn-lt"/>
                          <a:ea typeface="+mn-ea"/>
                          <a:cs typeface="+mn-cs"/>
                        </a:rPr>
                        <a:t> </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 </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 </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0337">
                <a:tc>
                  <a:txBody>
                    <a:bodyPr/>
                    <a:lstStyle/>
                    <a:p>
                      <a:pPr>
                        <a:spcAft>
                          <a:spcPts val="0"/>
                        </a:spcAft>
                      </a:pPr>
                      <a:r>
                        <a:rPr lang="sr-Cyrl-RS" sz="1400">
                          <a:effectLst/>
                        </a:rPr>
                        <a:t>Билансна актива/пасива</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4,875,429</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5,000,000</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a:solidFill>
                            <a:schemeClr val="bg1"/>
                          </a:solidFill>
                          <a:effectLst/>
                          <a:latin typeface="+mn-lt"/>
                          <a:ea typeface="+mn-ea"/>
                          <a:cs typeface="+mn-cs"/>
                        </a:rPr>
                        <a:t>5,319,587</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109.11</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106.39</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0337">
                <a:tc>
                  <a:txBody>
                    <a:bodyPr/>
                    <a:lstStyle/>
                    <a:p>
                      <a:pPr>
                        <a:spcAft>
                          <a:spcPts val="0"/>
                        </a:spcAft>
                      </a:pPr>
                      <a:r>
                        <a:rPr lang="sr-Cyrl-RS" sz="1400">
                          <a:effectLst/>
                        </a:rPr>
                        <a:t>Трошкови пословања</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47,158</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 </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a:solidFill>
                            <a:schemeClr val="bg1"/>
                          </a:solidFill>
                          <a:effectLst/>
                          <a:latin typeface="+mn-lt"/>
                          <a:ea typeface="+mn-ea"/>
                          <a:cs typeface="+mn-cs"/>
                        </a:rPr>
                        <a:t>25,578</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54.24</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 </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0337">
                <a:tc>
                  <a:txBody>
                    <a:bodyPr/>
                    <a:lstStyle/>
                    <a:p>
                      <a:pPr>
                        <a:spcAft>
                          <a:spcPts val="0"/>
                        </a:spcAft>
                      </a:pPr>
                      <a:r>
                        <a:rPr lang="sr-Cyrl-RS" sz="1400" smtClean="0">
                          <a:effectLst/>
                        </a:rPr>
                        <a:t>Бр</a:t>
                      </a:r>
                      <a:r>
                        <a:rPr lang="sr-Latn-RS" sz="1400" smtClean="0">
                          <a:effectLst/>
                        </a:rPr>
                        <a:t>.</a:t>
                      </a:r>
                      <a:r>
                        <a:rPr lang="sr-Cyrl-RS" sz="1400" smtClean="0">
                          <a:effectLst/>
                        </a:rPr>
                        <a:t> запосл</a:t>
                      </a:r>
                      <a:r>
                        <a:rPr lang="sr-Latn-RS" sz="1400" smtClean="0">
                          <a:effectLst/>
                        </a:rPr>
                        <a:t>.</a:t>
                      </a:r>
                      <a:r>
                        <a:rPr lang="sr-Cyrl-RS" sz="1400" smtClean="0">
                          <a:effectLst/>
                        </a:rPr>
                        <a:t> </a:t>
                      </a:r>
                      <a:r>
                        <a:rPr lang="sr-Cyrl-RS" sz="1400">
                          <a:effectLst/>
                        </a:rPr>
                        <a:t>на крају месеца</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30</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32</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a:solidFill>
                            <a:schemeClr val="bg1"/>
                          </a:solidFill>
                          <a:effectLst/>
                          <a:latin typeface="+mn-lt"/>
                          <a:ea typeface="+mn-ea"/>
                          <a:cs typeface="+mn-cs"/>
                        </a:rPr>
                        <a:t>34</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113.33</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106.25</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0337">
                <a:tc>
                  <a:txBody>
                    <a:bodyPr/>
                    <a:lstStyle/>
                    <a:p>
                      <a:pPr>
                        <a:spcAft>
                          <a:spcPts val="0"/>
                        </a:spcAft>
                      </a:pPr>
                      <a:r>
                        <a:rPr lang="sr-Cyrl-RS" sz="1400">
                          <a:effectLst/>
                        </a:rPr>
                        <a:t>Просечна нето  зарада</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144</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127</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a:solidFill>
                            <a:schemeClr val="bg1"/>
                          </a:solidFill>
                          <a:effectLst/>
                          <a:latin typeface="+mn-lt"/>
                          <a:ea typeface="+mn-ea"/>
                          <a:cs typeface="+mn-cs"/>
                        </a:rPr>
                        <a:t>125</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86.81</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98.38</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0337">
                <a:tc>
                  <a:txBody>
                    <a:bodyPr/>
                    <a:lstStyle/>
                    <a:p>
                      <a:pPr>
                        <a:spcAft>
                          <a:spcPts val="0"/>
                        </a:spcAft>
                      </a:pPr>
                      <a:r>
                        <a:rPr lang="sr-Cyrl-RS" sz="1400">
                          <a:effectLst/>
                        </a:rPr>
                        <a:t>Просечна бруто зарада</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205</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181</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a:solidFill>
                            <a:schemeClr val="bg1"/>
                          </a:solidFill>
                          <a:effectLst/>
                          <a:latin typeface="+mn-lt"/>
                          <a:ea typeface="+mn-ea"/>
                          <a:cs typeface="+mn-cs"/>
                        </a:rPr>
                        <a:t>179</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87.32</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98.76</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2000">
                <a:tc>
                  <a:txBody>
                    <a:bodyPr/>
                    <a:lstStyle/>
                    <a:p>
                      <a:pPr>
                        <a:spcAft>
                          <a:spcPts val="0"/>
                        </a:spcAft>
                      </a:pPr>
                      <a:r>
                        <a:rPr lang="sr-Latn-RS" sz="1400" smtClean="0">
                          <a:effectLst/>
                        </a:rPr>
                        <a:t>%</a:t>
                      </a:r>
                      <a:r>
                        <a:rPr lang="sr-Cyrl-CS" sz="1400" smtClean="0">
                          <a:effectLst/>
                        </a:rPr>
                        <a:t> </a:t>
                      </a:r>
                      <a:r>
                        <a:rPr lang="sr-Cyrl-CS" sz="1400">
                          <a:effectLst/>
                        </a:rPr>
                        <a:t>напл. </a:t>
                      </a:r>
                      <a:r>
                        <a:rPr lang="sr-Cyrl-CS" sz="1400" smtClean="0">
                          <a:effectLst/>
                        </a:rPr>
                        <a:t>премије у </a:t>
                      </a:r>
                      <a:r>
                        <a:rPr lang="sr-Cyrl-CS" sz="1400">
                          <a:effectLst/>
                        </a:rPr>
                        <a:t>бруто премији</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56.46%</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50%</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smtClean="0">
                          <a:solidFill>
                            <a:schemeClr val="bg1"/>
                          </a:solidFill>
                          <a:effectLst/>
                          <a:latin typeface="+mn-lt"/>
                          <a:ea typeface="+mn-ea"/>
                          <a:cs typeface="+mn-cs"/>
                        </a:rPr>
                        <a:t>96.59%</a:t>
                      </a:r>
                      <a:endParaRPr lang="en-U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smtClean="0">
                          <a:solidFill>
                            <a:schemeClr val="dk1"/>
                          </a:solidFill>
                          <a:effectLst/>
                          <a:latin typeface="+mn-lt"/>
                          <a:ea typeface="+mn-ea"/>
                          <a:cs typeface="+mn-cs"/>
                        </a:rPr>
                        <a:t>171.08</a:t>
                      </a:r>
                      <a:endParaRPr lang="en-U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smtClean="0">
                          <a:solidFill>
                            <a:schemeClr val="dk1"/>
                          </a:solidFill>
                          <a:effectLst/>
                          <a:latin typeface="+mn-lt"/>
                          <a:ea typeface="+mn-ea"/>
                          <a:cs typeface="+mn-cs"/>
                        </a:rPr>
                        <a:t>193.18</a:t>
                      </a:r>
                      <a:endParaRPr lang="en-U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0337">
                <a:tc>
                  <a:txBody>
                    <a:bodyPr/>
                    <a:lstStyle/>
                    <a:p>
                      <a:pPr>
                        <a:spcAft>
                          <a:spcPts val="0"/>
                        </a:spcAft>
                      </a:pPr>
                      <a:r>
                        <a:rPr lang="sr-Cyrl-CS" sz="1400" dirty="0">
                          <a:effectLst/>
                        </a:rPr>
                        <a:t>Учешће ТСР у бруто премији</a:t>
                      </a:r>
                      <a:endParaRPr lang="sr-Latn-RS" sz="1400" dirty="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4.72%</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3.85%</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a:solidFill>
                            <a:schemeClr val="bg1"/>
                          </a:solidFill>
                          <a:effectLst/>
                          <a:latin typeface="+mn-lt"/>
                          <a:ea typeface="+mn-ea"/>
                          <a:cs typeface="+mn-cs"/>
                        </a:rPr>
                        <a:t>1.51%</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31.92</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39.14</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0337">
                <a:tc>
                  <a:txBody>
                    <a:bodyPr/>
                    <a:lstStyle/>
                    <a:p>
                      <a:pPr>
                        <a:spcAft>
                          <a:spcPts val="0"/>
                        </a:spcAft>
                      </a:pPr>
                      <a:r>
                        <a:rPr lang="sr-Cyrl-CS" sz="1400">
                          <a:effectLst/>
                        </a:rPr>
                        <a:t>ROE (резултат/капитал)</a:t>
                      </a:r>
                      <a:endParaRPr lang="sr-Latn-RS" sz="1400">
                        <a:effectLst/>
                        <a:latin typeface="Calibri"/>
                        <a:ea typeface="Times New Roman"/>
                      </a:endParaRPr>
                    </a:p>
                  </a:txBody>
                  <a:tcPr marL="68580" marR="68580" marT="0" marB="0" anchor="ctr">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-6.82</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9.85</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a:solidFill>
                            <a:schemeClr val="bg1"/>
                          </a:solidFill>
                          <a:effectLst/>
                          <a:latin typeface="+mn-lt"/>
                          <a:ea typeface="+mn-ea"/>
                          <a:cs typeface="+mn-cs"/>
                        </a:rPr>
                        <a:t>14.37</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-210.70</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145.95</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250337">
                <a:tc>
                  <a:txBody>
                    <a:bodyPr/>
                    <a:lstStyle/>
                    <a:p>
                      <a:pPr>
                        <a:spcAft>
                          <a:spcPts val="0"/>
                        </a:spcAft>
                      </a:pPr>
                      <a:r>
                        <a:rPr lang="sr-Cyrl-CS" sz="1400">
                          <a:effectLst/>
                        </a:rPr>
                        <a:t>ROA (резултат/актива)</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-1.08</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1.51</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a:solidFill>
                            <a:schemeClr val="bg1"/>
                          </a:solidFill>
                          <a:effectLst/>
                          <a:latin typeface="+mn-lt"/>
                          <a:ea typeface="+mn-ea"/>
                          <a:cs typeface="+mn-cs"/>
                        </a:rPr>
                        <a:t>2.07</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-191.67</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136.88</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r h="424579">
                <a:tc>
                  <a:txBody>
                    <a:bodyPr/>
                    <a:lstStyle/>
                    <a:p>
                      <a:pPr>
                        <a:spcAft>
                          <a:spcPts val="0"/>
                        </a:spcAft>
                      </a:pPr>
                      <a:r>
                        <a:rPr lang="sr-Cyrl-CS" sz="1400">
                          <a:effectLst/>
                        </a:rPr>
                        <a:t>CIR 1 (ТСР/пословни фун.приходи)</a:t>
                      </a:r>
                      <a:endParaRPr lang="sr-Latn-RS" sz="1400">
                        <a:effectLst/>
                        <a:latin typeface="Calibri"/>
                        <a:ea typeface="Times New Roman"/>
                      </a:endParaRPr>
                    </a:p>
                  </a:txBody>
                  <a:tcPr marL="68580" marR="6858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32.95</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26.58</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400" b="1" kern="1200">
                          <a:solidFill>
                            <a:schemeClr val="bg1"/>
                          </a:solidFill>
                          <a:effectLst/>
                          <a:latin typeface="+mn-lt"/>
                          <a:ea typeface="+mn-ea"/>
                          <a:cs typeface="+mn-cs"/>
                        </a:rPr>
                        <a:t>13.22</a:t>
                      </a:r>
                      <a:endParaRPr lang="sr-Latn-RS" sz="1400" b="1" kern="1200">
                        <a:solidFill>
                          <a:schemeClr val="bg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r" defTabSz="914400" rtl="0" eaLnBrk="1" latinLnBrk="0" hangingPunct="1">
                        <a:spcAft>
                          <a:spcPts val="0"/>
                        </a:spcAft>
                      </a:pPr>
                      <a:r>
                        <a:rPr lang="en-US" sz="1400" kern="1200">
                          <a:solidFill>
                            <a:schemeClr val="dk1"/>
                          </a:solidFill>
                          <a:effectLst/>
                          <a:latin typeface="+mn-lt"/>
                          <a:ea typeface="+mn-ea"/>
                          <a:cs typeface="+mn-cs"/>
                        </a:rPr>
                        <a:t>40.12</a:t>
                      </a:r>
                      <a:endParaRPr lang="sr-Latn-RS" sz="1400" kern="120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algn="r" defTabSz="914400" rtl="0" eaLnBrk="1" latinLnBrk="0" hangingPunct="1">
                        <a:spcAft>
                          <a:spcPts val="0"/>
                        </a:spcAft>
                      </a:pPr>
                      <a:r>
                        <a:rPr lang="en-US" sz="1400" kern="1200" dirty="0">
                          <a:solidFill>
                            <a:schemeClr val="dk1"/>
                          </a:solidFill>
                          <a:effectLst/>
                          <a:latin typeface="+mn-lt"/>
                          <a:ea typeface="+mn-ea"/>
                          <a:cs typeface="+mn-cs"/>
                        </a:rPr>
                        <a:t>49.74</a:t>
                      </a:r>
                      <a:endParaRPr lang="sr-Latn-RS" sz="1400" kern="1200" dirty="0">
                        <a:solidFill>
                          <a:schemeClr val="dk1"/>
                        </a:solidFill>
                        <a:effectLst/>
                        <a:latin typeface="+mn-lt"/>
                        <a:ea typeface="+mn-ea"/>
                        <a:cs typeface="+mn-cs"/>
                      </a:endParaRPr>
                    </a:p>
                  </a:txBody>
                  <a:tcPr marL="68580" marR="68580" marT="0" marB="0" anchor="b">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r>
            </a:tbl>
          </a:graphicData>
        </a:graphic>
      </p:graphicFrame>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2</a:t>
            </a:fld>
            <a:endParaRPr lang="sr-Latn-RS"/>
          </a:p>
        </p:txBody>
      </p:sp>
    </p:spTree>
    <p:extLst>
      <p:ext uri="{BB962C8B-B14F-4D97-AF65-F5344CB8AC3E}">
        <p14:creationId xmlns:p14="http://schemas.microsoft.com/office/powerpoint/2010/main" val="29563366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819" y="260648"/>
            <a:ext cx="8349629" cy="1258833"/>
          </a:xfrm>
        </p:spPr>
        <p:txBody>
          <a:bodyPr>
            <a:noAutofit/>
          </a:bodyPr>
          <a:lstStyle/>
          <a:p>
            <a:r>
              <a:rPr lang="ru-RU"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3.2. ДОГАЂАЈИ ЗНАЧАЈНИ ЗА ОСТВАРЕНЕ ШТЕТЕ РЕОСИГУРАЊА</a:t>
            </a:r>
            <a:endParaRPr lang="sr-Latn-RS"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0" y="1556792"/>
            <a:ext cx="8892480" cy="5040560"/>
          </a:xfrm>
        </p:spPr>
        <p:txBody>
          <a:bodyPr>
            <a:noAutofit/>
          </a:bodyPr>
          <a:lstStyle/>
          <a:p>
            <a:pPr algn="just"/>
            <a:r>
              <a:rPr lang="ru-RU" sz="2000" b="1" smtClean="0"/>
              <a:t>врста </a:t>
            </a:r>
            <a:r>
              <a:rPr lang="ru-RU" sz="2000" b="1"/>
              <a:t>20</a:t>
            </a:r>
            <a:r>
              <a:rPr lang="ru-RU" sz="2000"/>
              <a:t> – осигурање живота, где пораст где пораст резервисаних штета реосигурања у односу на исти период прошле године износи 12.450 хиљада динара, односно 480,89%.</a:t>
            </a:r>
          </a:p>
          <a:p>
            <a:pPr algn="just"/>
            <a:r>
              <a:rPr lang="ru-RU" sz="2000"/>
              <a:t>На пораст износа резервисаних активних штета на дан 30.06.2015. године у односу на 30.06.2014. године утицалe су новопријављене штете по Уговору о реосигурању живота за цедента Grawe осигурање, Меркур осигурање и Uniqa животно осигурање које су на дан 30.06.2015. године износиле 15.039 хиљада динара.</a:t>
            </a:r>
          </a:p>
          <a:p>
            <a:pPr algn="just"/>
            <a:endParaRPr lang="ru-RU" sz="18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20</a:t>
            </a:fld>
            <a:endParaRPr lang="sr-Latn-RS"/>
          </a:p>
        </p:txBody>
      </p:sp>
    </p:spTree>
    <p:extLst>
      <p:ext uri="{BB962C8B-B14F-4D97-AF65-F5344CB8AC3E}">
        <p14:creationId xmlns:p14="http://schemas.microsoft.com/office/powerpoint/2010/main" val="17967449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136904" cy="1296144"/>
          </a:xfrm>
        </p:spPr>
        <p:txBody>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3.3. </a:t>
            </a:r>
            <a:r>
              <a:rPr lang="ru-RU" sz="360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Остварени </a:t>
            </a:r>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меродавни резултат у </a:t>
            </a:r>
            <a:r>
              <a:rPr lang="ru-RU" sz="360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самопридржају</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0" y="1556792"/>
            <a:ext cx="8964488" cy="5112568"/>
          </a:xfrm>
        </p:spPr>
        <p:txBody>
          <a:bodyPr>
            <a:noAutofit/>
          </a:bodyPr>
          <a:lstStyle/>
          <a:p>
            <a:pPr algn="just"/>
            <a:r>
              <a:rPr lang="ru-RU" sz="1600"/>
              <a:t>Меродавни резултат у самопридржају Друштва остварен у периоду 01.01.2015 – 30.06.2015. године износи 20.942 хиљаде динара, а рацио штета у самопридржају 89,18%.Остварени комбиновани рацио у самопридржају Друштва износи 102,39%. </a:t>
            </a:r>
            <a:r>
              <a:rPr lang="ru-RU" sz="1600" smtClean="0"/>
              <a:t>Високи </a:t>
            </a:r>
            <a:r>
              <a:rPr lang="ru-RU" sz="1600"/>
              <a:t>комбиновани рацио остварен је у врстама осигурања 01,08 и 13, пре свега због високог рација штета.</a:t>
            </a:r>
          </a:p>
          <a:p>
            <a:pPr algn="just"/>
            <a:r>
              <a:rPr lang="ru-RU" sz="1600" b="1" smtClean="0"/>
              <a:t>Врста 01</a:t>
            </a:r>
            <a:r>
              <a:rPr lang="ru-RU" sz="1600" smtClean="0"/>
              <a:t>-Неповољан </a:t>
            </a:r>
            <a:r>
              <a:rPr lang="ru-RU" sz="1600"/>
              <a:t>рацио штета је првенствено последица престанка учешћа Дунав-а Ре на уговору Personal Accident осигураника Korean Re преко брокера WORLDWIDE INSURANCE SERVICES. Последња година у којој је Дунав Ре обновио покриће је уговорна 2011. </a:t>
            </a:r>
          </a:p>
          <a:p>
            <a:pPr algn="just"/>
            <a:r>
              <a:rPr lang="ru-RU" sz="1600"/>
              <a:t>Ликвидиране активне штете (уједно и штете у самопридржају) у периоду 01.01.2015 – 30.06.2015. по наведеном покрићу износе 7.517.744,69 РСД, за 2009, 2010 и 2011. уговорну </a:t>
            </a:r>
            <a:r>
              <a:rPr lang="ru-RU" sz="1600" smtClean="0"/>
              <a:t>годину. Резервисане </a:t>
            </a:r>
            <a:r>
              <a:rPr lang="ru-RU" sz="1600"/>
              <a:t>штете по наведеном покрићу на дан 30.06.2015. године износе 9.514.494,51 РСД и представљају 98,38% резервисаних штета у самопридржају у врсти 01.</a:t>
            </a:r>
          </a:p>
          <a:p>
            <a:pPr algn="just"/>
            <a:r>
              <a:rPr lang="ru-RU" sz="1600"/>
              <a:t>Активна премија (уједно и премија у самопридржају) остварена у периоду 01.01.2014 – 30.09.2014. по наведеном покрићу износи 281.596,84 РСД за 2009, 2010 и 2011. уговорну годину. </a:t>
            </a:r>
          </a:p>
          <a:p>
            <a:pPr algn="just"/>
            <a:r>
              <a:rPr lang="ru-RU" sz="1600"/>
              <a:t>Имајући у виду да је наведено покриће по активно иностраном послу и да је комплетно у самопридржају Дунав-а Ре, овако велики дисбаланс штете/премија проузроковао је висок рацио штета у врсти 01.</a:t>
            </a: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21</a:t>
            </a:fld>
            <a:endParaRPr lang="sr-Latn-RS"/>
          </a:p>
        </p:txBody>
      </p:sp>
    </p:spTree>
    <p:extLst>
      <p:ext uri="{BB962C8B-B14F-4D97-AF65-F5344CB8AC3E}">
        <p14:creationId xmlns:p14="http://schemas.microsoft.com/office/powerpoint/2010/main" val="580065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25951"/>
            <a:ext cx="7560840" cy="1258833"/>
          </a:xfrm>
        </p:spPr>
        <p:txBody>
          <a:bodyPr/>
          <a:lstStyle/>
          <a:p>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3.3. Остварени меродавни резултат у самопридржају</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0" y="1628800"/>
            <a:ext cx="9144000" cy="5229200"/>
          </a:xfrm>
        </p:spPr>
        <p:txBody>
          <a:bodyPr>
            <a:noAutofit/>
          </a:bodyPr>
          <a:lstStyle/>
          <a:p>
            <a:pPr algn="just"/>
            <a:r>
              <a:rPr lang="ru-RU" sz="1800" b="1" smtClean="0"/>
              <a:t>Врста 08 - </a:t>
            </a:r>
            <a:r>
              <a:rPr lang="ru-RU" sz="1800" smtClean="0"/>
              <a:t>Висок </a:t>
            </a:r>
            <a:r>
              <a:rPr lang="ru-RU" sz="1800"/>
              <a:t>рацио штета проузрокован је првенствено евиденцијом ликвидидираних штета у период 01.01.2015 – 30.06.2015. године по пожару у Макишу, као и резервисаним штетама по наведеном штетном догађају на дан 30.06.2015. године.</a:t>
            </a:r>
          </a:p>
          <a:p>
            <a:pPr algn="just"/>
            <a:r>
              <a:rPr lang="ru-RU" sz="1800" smtClean="0"/>
              <a:t>По </a:t>
            </a:r>
            <a:r>
              <a:rPr lang="ru-RU" sz="1800"/>
              <a:t>наведеним уговорима је за период 01.01.2015 – 30.06.2015. године ликвидирано активних штета у износу 1.671.071.999,35 РСД, у самопридржају Дунава Ре 68.834.201,70 РСД, по наведеном штетном догађају.</a:t>
            </a:r>
          </a:p>
          <a:p>
            <a:pPr algn="just"/>
            <a:r>
              <a:rPr lang="ru-RU" sz="1800"/>
              <a:t>Резервисане штете на дан 30.06.2015. године по наведеном штетном догађају износе 207.961.004,93 РСД активно, у самопридржају Дунава Ре 22.495.070,07 РСД.</a:t>
            </a:r>
          </a:p>
          <a:p>
            <a:pPr algn="just"/>
            <a:r>
              <a:rPr lang="ru-RU" sz="1800" b="1" smtClean="0"/>
              <a:t>Врста 13 - </a:t>
            </a:r>
            <a:r>
              <a:rPr lang="ru-RU" sz="1800" smtClean="0"/>
              <a:t>Висок </a:t>
            </a:r>
            <a:r>
              <a:rPr lang="ru-RU" sz="1800"/>
              <a:t>рацио штета проузрокован је првенствено резервацијом новопријављене штете за осигураника Комерцијална банка по уговору о реосигурању одговорности (BBB&amp;DO) са Дунав осигурањем за 2013. годину. </a:t>
            </a:r>
          </a:p>
          <a:p>
            <a:pPr algn="just"/>
            <a:r>
              <a:rPr lang="ru-RU" sz="1800"/>
              <a:t>Наведена штета је на дан 30.06.2015. године резервисана у износу 144.858.700,00 РСД активно, односно 8.521.100,00 РСД у самопридржају Дунава Ре.</a:t>
            </a: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22</a:t>
            </a:fld>
            <a:endParaRPr lang="sr-Latn-RS"/>
          </a:p>
        </p:txBody>
      </p:sp>
    </p:spTree>
    <p:extLst>
      <p:ext uri="{BB962C8B-B14F-4D97-AF65-F5344CB8AC3E}">
        <p14:creationId xmlns:p14="http://schemas.microsoft.com/office/powerpoint/2010/main" val="7163289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25951"/>
            <a:ext cx="7560840" cy="1258833"/>
          </a:xfrm>
        </p:spPr>
        <p:txBody>
          <a:bodyPr/>
          <a:lstStyle/>
          <a:p>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3.3. Остварени меродавни резултат у самопридржају</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0" y="1628800"/>
            <a:ext cx="9144000" cy="5229200"/>
          </a:xfrm>
        </p:spPr>
        <p:txBody>
          <a:bodyPr>
            <a:noAutofit/>
          </a:bodyPr>
          <a:lstStyle/>
          <a:p>
            <a:pPr marL="685800" lvl="2" indent="0" algn="ctr">
              <a:buNone/>
            </a:pPr>
            <a:r>
              <a:rPr lang="sr-Cyrl-RS" b="1"/>
              <a:t>Меродавни резултат у самопридржају Друштва на дан 31.03.2015. године без ефекта штета насталих услед пожара у Макишу</a:t>
            </a:r>
            <a:endParaRPr lang="sr-Latn-RS" sz="1600"/>
          </a:p>
          <a:p>
            <a:pPr algn="just"/>
            <a:r>
              <a:rPr lang="en-US"/>
              <a:t>Ако се изузме ефекат штета насталих услед пожара у Макишу, меродавни резултат, рацио штета и комбиновани рацио су знатно повољнији, и активно и у самопридржају Друштва. </a:t>
            </a:r>
            <a:endParaRPr lang="sr-Latn-RS" sz="2800"/>
          </a:p>
          <a:p>
            <a:pPr algn="just"/>
            <a:r>
              <a:rPr lang="en-US"/>
              <a:t>Тако, ако се изузму ликвидиране и резервисане штете у Макишу добијају се следеће вредности:</a:t>
            </a:r>
            <a:endParaRPr lang="sr-Latn-RS" sz="2800"/>
          </a:p>
          <a:p>
            <a:pPr marL="628650" lvl="0" indent="-514350" algn="just">
              <a:buFont typeface="+mj-lt"/>
              <a:buAutoNum type="romanUcPeriod"/>
            </a:pPr>
            <a:r>
              <a:rPr lang="en-US"/>
              <a:t>Меродавни резултат у самопридржају Друштва: 126.646 хиљада динара,</a:t>
            </a:r>
            <a:endParaRPr lang="sr-Latn-RS" sz="2800"/>
          </a:p>
          <a:p>
            <a:pPr marL="628650" lvl="0" indent="-514350" algn="just">
              <a:buFont typeface="+mj-lt"/>
              <a:buAutoNum type="romanUcPeriod"/>
            </a:pPr>
            <a:r>
              <a:rPr lang="en-US"/>
              <a:t>Рацио штета: 34,59%,</a:t>
            </a:r>
            <a:endParaRPr lang="sr-Latn-RS" sz="2800"/>
          </a:p>
          <a:p>
            <a:pPr marL="628650" lvl="0" indent="-514350" algn="just">
              <a:buFont typeface="+mj-lt"/>
              <a:buAutoNum type="romanUcPeriod"/>
            </a:pPr>
            <a:r>
              <a:rPr lang="en-US"/>
              <a:t>Комбиновани рацио у </a:t>
            </a:r>
            <a:r>
              <a:rPr lang="sr-Cyrl-RS"/>
              <a:t>самопридржају</a:t>
            </a:r>
            <a:r>
              <a:rPr lang="en-US"/>
              <a:t> Друштва: 47,80%.</a:t>
            </a:r>
            <a:endParaRPr lang="sr-Latn-RS" sz="2800"/>
          </a:p>
          <a:p>
            <a:pPr algn="just"/>
            <a:endParaRPr lang="ru-RU" sz="18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23</a:t>
            </a:fld>
            <a:endParaRPr lang="sr-Latn-RS"/>
          </a:p>
        </p:txBody>
      </p:sp>
    </p:spTree>
    <p:extLst>
      <p:ext uri="{BB962C8B-B14F-4D97-AF65-F5344CB8AC3E}">
        <p14:creationId xmlns:p14="http://schemas.microsoft.com/office/powerpoint/2010/main" val="16208980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692696"/>
          </a:xfrm>
        </p:spPr>
        <p:txBody>
          <a:bodyPr>
            <a:normAutofit/>
          </a:bodyPr>
          <a:lstStyle/>
          <a:p>
            <a:r>
              <a:rPr lang="ru-RU" sz="28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4. остварени финанасијски резултат</a:t>
            </a:r>
            <a:endParaRPr lang="sr-Latn-RS" sz="28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480897416"/>
              </p:ext>
            </p:extLst>
          </p:nvPr>
        </p:nvGraphicFramePr>
        <p:xfrm>
          <a:off x="323528" y="1124744"/>
          <a:ext cx="8496944" cy="5330381"/>
        </p:xfrm>
        <a:graphic>
          <a:graphicData uri="http://schemas.openxmlformats.org/drawingml/2006/table">
            <a:tbl>
              <a:tblPr firstRow="1" firstCol="1" bandRow="1">
                <a:tableStyleId>{5C22544A-7EE6-4342-B048-85BDC9FD1C3A}</a:tableStyleId>
              </a:tblPr>
              <a:tblGrid>
                <a:gridCol w="404613"/>
                <a:gridCol w="2763739"/>
                <a:gridCol w="1080120"/>
                <a:gridCol w="1008112"/>
                <a:gridCol w="1057354"/>
                <a:gridCol w="1136554"/>
                <a:gridCol w="1046452"/>
              </a:tblGrid>
              <a:tr h="1180830">
                <a:tc>
                  <a:txBody>
                    <a:bodyPr/>
                    <a:lstStyle/>
                    <a:p>
                      <a:pPr algn="ctr">
                        <a:spcAft>
                          <a:spcPts val="0"/>
                        </a:spcAft>
                      </a:pPr>
                      <a:r>
                        <a:rPr lang="sr-Latn-RS" sz="1200" smtClean="0">
                          <a:effectLst/>
                        </a:rPr>
                        <a:t>Рд.бр</a:t>
                      </a:r>
                      <a:r>
                        <a:rPr lang="sr-Cyrl-RS" sz="1200" smtClean="0">
                          <a:effectLst/>
                        </a:rPr>
                        <a:t>.</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Опис</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остварење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.14</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план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.15</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остварење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.15</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Индекс </a:t>
                      </a:r>
                    </a:p>
                    <a:p>
                      <a:pPr algn="ctr">
                        <a:spcAft>
                          <a:spcPts val="0"/>
                        </a:spcAft>
                      </a:pPr>
                      <a:r>
                        <a:rPr lang="sr-Latn-RS" sz="1200">
                          <a:effectLst/>
                        </a:rPr>
                        <a:t>остварење 2015/</a:t>
                      </a:r>
                    </a:p>
                    <a:p>
                      <a:pPr algn="ctr">
                        <a:spcAft>
                          <a:spcPts val="0"/>
                        </a:spcAft>
                      </a:pPr>
                      <a:r>
                        <a:rPr lang="sr-Latn-RS" sz="1200">
                          <a:effectLst/>
                        </a:rPr>
                        <a:t>остварење 2014</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Индекс</a:t>
                      </a:r>
                    </a:p>
                    <a:p>
                      <a:pPr algn="ctr">
                        <a:spcAft>
                          <a:spcPts val="0"/>
                        </a:spcAft>
                      </a:pPr>
                      <a:r>
                        <a:rPr lang="sr-Latn-RS" sz="1200">
                          <a:effectLst/>
                        </a:rPr>
                        <a:t>oстварење 2015/</a:t>
                      </a:r>
                    </a:p>
                    <a:p>
                      <a:pPr algn="ctr">
                        <a:spcAft>
                          <a:spcPts val="0"/>
                        </a:spcAft>
                      </a:pPr>
                      <a:r>
                        <a:rPr lang="sr-Latn-RS" sz="1200">
                          <a:effectLst/>
                        </a:rPr>
                        <a:t>план 2015</a:t>
                      </a:r>
                      <a:endParaRPr lang="sr-Latn-RS" sz="1200">
                        <a:effectLst/>
                        <a:latin typeface="Calibri"/>
                        <a:ea typeface="Times New Roman"/>
                        <a:cs typeface="Times New Roman"/>
                      </a:endParaRPr>
                    </a:p>
                  </a:txBody>
                  <a:tcPr marL="68580" marR="68580" marT="0" marB="0" anchor="ctr"/>
                </a:tc>
              </a:tr>
              <a:tr h="288000">
                <a:tc>
                  <a:txBody>
                    <a:bodyPr/>
                    <a:lstStyle/>
                    <a:p>
                      <a:pPr algn="ctr">
                        <a:spcAft>
                          <a:spcPts val="0"/>
                        </a:spcAft>
                      </a:pPr>
                      <a:r>
                        <a:rPr lang="sr-Latn-RS" sz="1400">
                          <a:effectLst/>
                        </a:rPr>
                        <a:t>1</a:t>
                      </a:r>
                      <a:endParaRPr lang="sr-Latn-RS" sz="1400">
                        <a:effectLst/>
                        <a:latin typeface="Calibri"/>
                        <a:ea typeface="Times New Roman"/>
                        <a:cs typeface="Times New Roman"/>
                      </a:endParaRPr>
                    </a:p>
                  </a:txBody>
                  <a:tcPr marL="68580" marR="68580" marT="0" marB="0" anchor="ctr"/>
                </a:tc>
                <a:tc>
                  <a:txBody>
                    <a:bodyPr/>
                    <a:lstStyle/>
                    <a:p>
                      <a:pPr algn="ctr">
                        <a:spcAft>
                          <a:spcPts val="0"/>
                        </a:spcAft>
                      </a:pPr>
                      <a:r>
                        <a:rPr lang="sr-Latn-RS" sz="1400">
                          <a:solidFill>
                            <a:schemeClr val="bg1"/>
                          </a:solidFill>
                          <a:effectLst/>
                        </a:rPr>
                        <a:t>2</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3</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4</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5</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6=5/3*100</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7=5/4*100</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r>
              <a:tr h="531841">
                <a:tc>
                  <a:txBody>
                    <a:bodyPr/>
                    <a:lstStyle/>
                    <a:p>
                      <a:pPr algn="ctr">
                        <a:spcAft>
                          <a:spcPts val="0"/>
                        </a:spcAft>
                      </a:pPr>
                      <a:r>
                        <a:rPr lang="sr-Latn-RS" sz="1400">
                          <a:effectLst/>
                        </a:rPr>
                        <a:t>1</a:t>
                      </a:r>
                      <a:endParaRPr lang="sr-Latn-RS" sz="1400">
                        <a:effectLst/>
                        <a:latin typeface="Calibri"/>
                        <a:ea typeface="Times New Roman"/>
                        <a:cs typeface="Times New Roman"/>
                      </a:endParaRPr>
                    </a:p>
                  </a:txBody>
                  <a:tcPr marL="68580" marR="68580" marT="0" marB="0" anchor="ctr"/>
                </a:tc>
                <a:tc>
                  <a:txBody>
                    <a:bodyPr/>
                    <a:lstStyle/>
                    <a:p>
                      <a:pPr>
                        <a:spcAft>
                          <a:spcPts val="0"/>
                        </a:spcAft>
                      </a:pPr>
                      <a:r>
                        <a:rPr lang="sr-Latn-RS" sz="1400">
                          <a:effectLst/>
                        </a:rPr>
                        <a:t>Приходи од премије реосигурања</a:t>
                      </a:r>
                      <a:endParaRPr lang="sr-Latn-RS" sz="1400">
                        <a:effectLst/>
                        <a:latin typeface="Calibri"/>
                        <a:ea typeface="Times New Roman"/>
                        <a:cs typeface="Times New Roman"/>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1,498,176</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1,695,378</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1,668,130</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111.34</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98.39</a:t>
                      </a:r>
                      <a:endParaRPr lang="sr-Latn-RS" sz="1400" kern="1200">
                        <a:solidFill>
                          <a:schemeClr val="dk1"/>
                        </a:solidFill>
                        <a:effectLst/>
                        <a:latin typeface="+mn-lt"/>
                        <a:ea typeface="+mn-ea"/>
                        <a:cs typeface="+mn-cs"/>
                      </a:endParaRPr>
                    </a:p>
                  </a:txBody>
                  <a:tcPr marL="68580" marR="68580" marT="0" marB="0" anchor="ctr"/>
                </a:tc>
              </a:tr>
              <a:tr h="691589">
                <a:tc>
                  <a:txBody>
                    <a:bodyPr/>
                    <a:lstStyle/>
                    <a:p>
                      <a:pPr algn="ctr">
                        <a:spcAft>
                          <a:spcPts val="0"/>
                        </a:spcAft>
                      </a:pPr>
                      <a:r>
                        <a:rPr lang="sr-Latn-RS" sz="1400">
                          <a:effectLst/>
                        </a:rPr>
                        <a:t>2</a:t>
                      </a:r>
                      <a:endParaRPr lang="sr-Latn-RS" sz="1400">
                        <a:effectLst/>
                        <a:latin typeface="Calibri"/>
                        <a:ea typeface="Times New Roman"/>
                        <a:cs typeface="Times New Roman"/>
                      </a:endParaRPr>
                    </a:p>
                  </a:txBody>
                  <a:tcPr marL="68580" marR="68580" marT="0" marB="0" anchor="ctr"/>
                </a:tc>
                <a:tc>
                  <a:txBody>
                    <a:bodyPr/>
                    <a:lstStyle/>
                    <a:p>
                      <a:pPr>
                        <a:spcAft>
                          <a:spcPts val="0"/>
                        </a:spcAft>
                      </a:pPr>
                      <a:r>
                        <a:rPr lang="sr-Latn-RS" sz="1400">
                          <a:effectLst/>
                        </a:rPr>
                        <a:t>Расходи по оснoву премије реосигурања</a:t>
                      </a:r>
                      <a:endParaRPr lang="sr-Latn-RS" sz="1400">
                        <a:effectLst/>
                        <a:latin typeface="Calibri"/>
                        <a:ea typeface="Times New Roman"/>
                        <a:cs typeface="Times New Roman"/>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-1,319,319</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-1,488,333</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-1,457,910</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110.50</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97.96</a:t>
                      </a:r>
                      <a:endParaRPr lang="sr-Latn-RS" sz="1400" kern="1200">
                        <a:solidFill>
                          <a:schemeClr val="dk1"/>
                        </a:solidFill>
                        <a:effectLst/>
                        <a:latin typeface="+mn-lt"/>
                        <a:ea typeface="+mn-ea"/>
                        <a:cs typeface="+mn-cs"/>
                      </a:endParaRPr>
                    </a:p>
                  </a:txBody>
                  <a:tcPr marL="68580" marR="68580" marT="0" marB="0" anchor="ctr"/>
                </a:tc>
              </a:tr>
              <a:tr h="531841">
                <a:tc>
                  <a:txBody>
                    <a:bodyPr/>
                    <a:lstStyle/>
                    <a:p>
                      <a:pPr algn="ctr">
                        <a:spcAft>
                          <a:spcPts val="0"/>
                        </a:spcAft>
                      </a:pPr>
                      <a:r>
                        <a:rPr lang="sr-Latn-RS" sz="1400">
                          <a:effectLst/>
                        </a:rPr>
                        <a:t>3</a:t>
                      </a:r>
                      <a:endParaRPr lang="sr-Latn-RS" sz="1400">
                        <a:effectLst/>
                        <a:latin typeface="Calibri"/>
                        <a:ea typeface="Times New Roman"/>
                        <a:cs typeface="Times New Roman"/>
                      </a:endParaRPr>
                    </a:p>
                  </a:txBody>
                  <a:tcPr marL="68580" marR="68580" marT="0" marB="0" anchor="ctr"/>
                </a:tc>
                <a:tc>
                  <a:txBody>
                    <a:bodyPr/>
                    <a:lstStyle/>
                    <a:p>
                      <a:pPr>
                        <a:spcAft>
                          <a:spcPts val="0"/>
                        </a:spcAft>
                      </a:pPr>
                      <a:r>
                        <a:rPr lang="sr-Latn-RS" sz="1400">
                          <a:effectLst/>
                        </a:rPr>
                        <a:t>Премија у самопридржају (1+2)</a:t>
                      </a:r>
                      <a:endParaRPr lang="sr-Latn-RS" sz="1400">
                        <a:effectLst/>
                        <a:latin typeface="Calibri"/>
                        <a:ea typeface="Times New Roman"/>
                        <a:cs typeface="Times New Roman"/>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178,857</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207,045</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210,220</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117.54</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101.53</a:t>
                      </a:r>
                      <a:endParaRPr lang="sr-Latn-RS" sz="1400" kern="1200">
                        <a:solidFill>
                          <a:schemeClr val="dk1"/>
                        </a:solidFill>
                        <a:effectLst/>
                        <a:latin typeface="+mn-lt"/>
                        <a:ea typeface="+mn-ea"/>
                        <a:cs typeface="+mn-cs"/>
                      </a:endParaRPr>
                    </a:p>
                  </a:txBody>
                  <a:tcPr marL="68580" marR="68580" marT="0" marB="0" anchor="ctr"/>
                </a:tc>
              </a:tr>
              <a:tr h="1012140">
                <a:tc>
                  <a:txBody>
                    <a:bodyPr/>
                    <a:lstStyle/>
                    <a:p>
                      <a:pPr algn="ctr">
                        <a:spcAft>
                          <a:spcPts val="0"/>
                        </a:spcAft>
                      </a:pPr>
                      <a:r>
                        <a:rPr lang="sr-Latn-RS" sz="1400">
                          <a:effectLst/>
                        </a:rPr>
                        <a:t>4</a:t>
                      </a:r>
                      <a:endParaRPr lang="sr-Latn-RS" sz="1400">
                        <a:effectLst/>
                        <a:latin typeface="Calibri"/>
                        <a:ea typeface="Times New Roman"/>
                        <a:cs typeface="Times New Roman"/>
                      </a:endParaRPr>
                    </a:p>
                  </a:txBody>
                  <a:tcPr marL="68580" marR="68580" marT="0" marB="0" anchor="ctr"/>
                </a:tc>
                <a:tc>
                  <a:txBody>
                    <a:bodyPr/>
                    <a:lstStyle/>
                    <a:p>
                      <a:pPr>
                        <a:spcAft>
                          <a:spcPts val="0"/>
                        </a:spcAft>
                      </a:pPr>
                      <a:r>
                        <a:rPr lang="sr-Latn-RS" sz="1400">
                          <a:effectLst/>
                        </a:rPr>
                        <a:t>Расходи од повећања преносне премије у самопридржају</a:t>
                      </a:r>
                      <a:endParaRPr lang="sr-Latn-RS" sz="1400">
                        <a:effectLst/>
                        <a:latin typeface="Calibri"/>
                        <a:ea typeface="Times New Roman"/>
                        <a:cs typeface="Times New Roman"/>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 </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517,869</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418,886</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 </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80.89</a:t>
                      </a:r>
                      <a:endParaRPr lang="sr-Latn-RS" sz="1400" kern="1200">
                        <a:solidFill>
                          <a:schemeClr val="dk1"/>
                        </a:solidFill>
                        <a:effectLst/>
                        <a:latin typeface="+mn-lt"/>
                        <a:ea typeface="+mn-ea"/>
                        <a:cs typeface="+mn-cs"/>
                      </a:endParaRPr>
                    </a:p>
                  </a:txBody>
                  <a:tcPr marL="68580" marR="68580" marT="0" marB="0" anchor="ctr"/>
                </a:tc>
              </a:tr>
              <a:tr h="562299">
                <a:tc>
                  <a:txBody>
                    <a:bodyPr/>
                    <a:lstStyle/>
                    <a:p>
                      <a:pPr algn="ctr">
                        <a:spcAft>
                          <a:spcPts val="0"/>
                        </a:spcAft>
                      </a:pPr>
                      <a:r>
                        <a:rPr lang="en-US" sz="1400">
                          <a:effectLst/>
                        </a:rPr>
                        <a:t>5</a:t>
                      </a:r>
                      <a:endParaRPr lang="sr-Latn-RS" sz="1400">
                        <a:effectLst/>
                        <a:latin typeface="Calibri"/>
                        <a:ea typeface="Times New Roman"/>
                        <a:cs typeface="Times New Roman"/>
                      </a:endParaRPr>
                    </a:p>
                  </a:txBody>
                  <a:tcPr marL="68580" marR="68580" marT="0" marB="0" anchor="ctr"/>
                </a:tc>
                <a:tc>
                  <a:txBody>
                    <a:bodyPr/>
                    <a:lstStyle/>
                    <a:p>
                      <a:pPr>
                        <a:spcAft>
                          <a:spcPts val="0"/>
                        </a:spcAft>
                      </a:pPr>
                      <a:r>
                        <a:rPr lang="sr-Latn-RS" sz="1400">
                          <a:effectLst/>
                        </a:rPr>
                        <a:t>Резултат преносне премије (4+5)</a:t>
                      </a:r>
                      <a:endParaRPr lang="sr-Latn-RS" sz="1400">
                        <a:effectLst/>
                        <a:latin typeface="Calibri"/>
                        <a:ea typeface="Times New Roman"/>
                        <a:cs typeface="Times New Roman"/>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-15,913</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-519,433</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-435,698</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2,738.00</a:t>
                      </a:r>
                      <a:endParaRPr lang="sr-Latn-RS" sz="1400" kern="1200">
                        <a:solidFill>
                          <a:schemeClr val="dk1"/>
                        </a:solidFill>
                        <a:effectLst/>
                        <a:latin typeface="+mn-lt"/>
                        <a:ea typeface="+mn-ea"/>
                        <a:cs typeface="+mn-cs"/>
                      </a:endParaRPr>
                    </a:p>
                  </a:txBody>
                  <a:tcPr marL="68580" marR="68580" marT="0" marB="0" anchor="ctr"/>
                </a:tc>
                <a:tc>
                  <a:txBody>
                    <a:bodyPr/>
                    <a:lstStyle/>
                    <a:p>
                      <a:pPr algn="r">
                        <a:spcAft>
                          <a:spcPts val="0"/>
                        </a:spcAft>
                      </a:pPr>
                      <a:r>
                        <a:rPr lang="sr-Cyrl-RS" sz="1400" kern="1200">
                          <a:solidFill>
                            <a:schemeClr val="dk1"/>
                          </a:solidFill>
                          <a:effectLst/>
                          <a:latin typeface="+mn-lt"/>
                          <a:ea typeface="+mn-ea"/>
                          <a:cs typeface="+mn-cs"/>
                        </a:rPr>
                        <a:t>83.88</a:t>
                      </a:r>
                      <a:endParaRPr lang="sr-Latn-RS" sz="1400" kern="1200">
                        <a:solidFill>
                          <a:schemeClr val="dk1"/>
                        </a:solidFill>
                        <a:effectLst/>
                        <a:latin typeface="+mn-lt"/>
                        <a:ea typeface="+mn-ea"/>
                        <a:cs typeface="+mn-cs"/>
                      </a:endParaRPr>
                    </a:p>
                  </a:txBody>
                  <a:tcPr marL="68580" marR="68580" marT="0" marB="0" anchor="ctr"/>
                </a:tc>
              </a:tr>
              <a:tr h="531841">
                <a:tc>
                  <a:txBody>
                    <a:bodyPr/>
                    <a:lstStyle/>
                    <a:p>
                      <a:pPr algn="ctr">
                        <a:spcAft>
                          <a:spcPts val="0"/>
                        </a:spcAft>
                      </a:pPr>
                      <a:r>
                        <a:rPr lang="en-US" sz="1400">
                          <a:effectLst/>
                        </a:rPr>
                        <a:t>6</a:t>
                      </a:r>
                      <a:endParaRPr lang="sr-Latn-RS" sz="1400">
                        <a:effectLst/>
                        <a:latin typeface="Calibri"/>
                        <a:ea typeface="Times New Roman"/>
                        <a:cs typeface="Times New Roman"/>
                      </a:endParaRPr>
                    </a:p>
                  </a:txBody>
                  <a:tcPr marL="68580" marR="68580" marT="0" marB="0" anchor="ctr"/>
                </a:tc>
                <a:tc>
                  <a:txBody>
                    <a:bodyPr/>
                    <a:lstStyle/>
                    <a:p>
                      <a:pPr>
                        <a:spcAft>
                          <a:spcPts val="0"/>
                        </a:spcAft>
                      </a:pPr>
                      <a:r>
                        <a:rPr lang="sr-Latn-RS" sz="1400" b="1">
                          <a:solidFill>
                            <a:schemeClr val="bg1"/>
                          </a:solidFill>
                          <a:effectLst/>
                        </a:rPr>
                        <a:t>Пословни (функционални приходи) (3+6)</a:t>
                      </a:r>
                      <a:endParaRPr lang="sr-Latn-RS" sz="1400" b="1">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mn-ea"/>
                          <a:cs typeface="+mn-cs"/>
                        </a:rPr>
                        <a:t>-15,913</a:t>
                      </a:r>
                      <a:endParaRPr lang="sr-Latn-RS" sz="1400" b="1" kern="1200">
                        <a:solidFill>
                          <a:schemeClr val="bg1"/>
                        </a:solidFill>
                        <a:effectLst/>
                        <a:latin typeface="+mn-lt"/>
                        <a:ea typeface="+mn-ea"/>
                        <a:cs typeface="+mn-cs"/>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mn-ea"/>
                          <a:cs typeface="+mn-cs"/>
                        </a:rPr>
                        <a:t>-1,564</a:t>
                      </a:r>
                      <a:endParaRPr lang="sr-Latn-RS" sz="1400" b="1" kern="1200">
                        <a:solidFill>
                          <a:schemeClr val="bg1"/>
                        </a:solidFill>
                        <a:effectLst/>
                        <a:latin typeface="+mn-lt"/>
                        <a:ea typeface="+mn-ea"/>
                        <a:cs typeface="+mn-cs"/>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mn-ea"/>
                          <a:cs typeface="+mn-cs"/>
                        </a:rPr>
                        <a:t>-16,812</a:t>
                      </a:r>
                      <a:endParaRPr lang="sr-Latn-RS" sz="1400" b="1" kern="1200">
                        <a:solidFill>
                          <a:schemeClr val="bg1"/>
                        </a:solidFill>
                        <a:effectLst/>
                        <a:latin typeface="+mn-lt"/>
                        <a:ea typeface="+mn-ea"/>
                        <a:cs typeface="+mn-cs"/>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mn-ea"/>
                          <a:cs typeface="+mn-cs"/>
                        </a:rPr>
                        <a:t>105.65</a:t>
                      </a:r>
                      <a:endParaRPr lang="sr-Latn-RS" sz="1400" b="1" kern="1200">
                        <a:solidFill>
                          <a:schemeClr val="bg1"/>
                        </a:solidFill>
                        <a:effectLst/>
                        <a:latin typeface="+mn-lt"/>
                        <a:ea typeface="+mn-ea"/>
                        <a:cs typeface="+mn-cs"/>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mn-ea"/>
                          <a:cs typeface="+mn-cs"/>
                        </a:rPr>
                        <a:t>1074.94</a:t>
                      </a:r>
                      <a:endParaRPr lang="sr-Latn-RS" sz="1400" b="1" kern="1200">
                        <a:solidFill>
                          <a:schemeClr val="bg1"/>
                        </a:solidFill>
                        <a:effectLst/>
                        <a:latin typeface="+mn-lt"/>
                        <a:ea typeface="+mn-ea"/>
                        <a:cs typeface="+mn-cs"/>
                      </a:endParaRPr>
                    </a:p>
                  </a:txBody>
                  <a:tcPr marL="68580" marR="68580" marT="0" marB="0" anchor="ctr">
                    <a:solidFill>
                      <a:schemeClr val="accent1"/>
                    </a:solidFill>
                  </a:tcPr>
                </a:tc>
              </a:tr>
            </a:tbl>
          </a:graphicData>
        </a:graphic>
      </p:graphicFrame>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24</a:t>
            </a:fld>
            <a:endParaRPr lang="sr-Latn-RS"/>
          </a:p>
        </p:txBody>
      </p:sp>
    </p:spTree>
    <p:extLst>
      <p:ext uri="{BB962C8B-B14F-4D97-AF65-F5344CB8AC3E}">
        <p14:creationId xmlns:p14="http://schemas.microsoft.com/office/powerpoint/2010/main" val="27595191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424936" cy="682769"/>
          </a:xfrm>
        </p:spPr>
        <p:txBody>
          <a:bodyPr>
            <a:noAutofit/>
          </a:bodyPr>
          <a:lstStyle/>
          <a:p>
            <a:r>
              <a:rPr lang="ru-RU" sz="28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4. остварени финанасијски резултат</a:t>
            </a:r>
            <a:endParaRPr lang="sr-Latn-RS" sz="28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628288910"/>
              </p:ext>
            </p:extLst>
          </p:nvPr>
        </p:nvGraphicFramePr>
        <p:xfrm>
          <a:off x="251520" y="908720"/>
          <a:ext cx="8459752" cy="5813310"/>
        </p:xfrm>
        <a:graphic>
          <a:graphicData uri="http://schemas.openxmlformats.org/drawingml/2006/table">
            <a:tbl>
              <a:tblPr firstRow="1" firstCol="1" bandRow="1">
                <a:tableStyleId>{5C22544A-7EE6-4342-B048-85BDC9FD1C3A}</a:tableStyleId>
              </a:tblPr>
              <a:tblGrid>
                <a:gridCol w="404613"/>
                <a:gridCol w="2870562"/>
                <a:gridCol w="1080120"/>
                <a:gridCol w="864096"/>
                <a:gridCol w="1094547"/>
                <a:gridCol w="1136554"/>
                <a:gridCol w="1009260"/>
              </a:tblGrid>
              <a:tr h="1180830">
                <a:tc>
                  <a:txBody>
                    <a:bodyPr/>
                    <a:lstStyle/>
                    <a:p>
                      <a:pPr algn="ctr">
                        <a:spcAft>
                          <a:spcPts val="0"/>
                        </a:spcAft>
                      </a:pPr>
                      <a:r>
                        <a:rPr lang="sr-Latn-RS" sz="1200" smtClean="0">
                          <a:effectLst/>
                        </a:rPr>
                        <a:t>Рд.бр</a:t>
                      </a:r>
                      <a:r>
                        <a:rPr lang="sr-Cyrl-RS" sz="1200" smtClean="0">
                          <a:effectLst/>
                        </a:rPr>
                        <a:t>.</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Опис</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остварење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.14</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план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.15</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остварење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.15</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Индекс </a:t>
                      </a:r>
                    </a:p>
                    <a:p>
                      <a:pPr algn="ctr">
                        <a:spcAft>
                          <a:spcPts val="0"/>
                        </a:spcAft>
                      </a:pPr>
                      <a:r>
                        <a:rPr lang="sr-Latn-RS" sz="1200">
                          <a:effectLst/>
                        </a:rPr>
                        <a:t>остварење 2015/</a:t>
                      </a:r>
                    </a:p>
                    <a:p>
                      <a:pPr algn="ctr">
                        <a:spcAft>
                          <a:spcPts val="0"/>
                        </a:spcAft>
                      </a:pPr>
                      <a:r>
                        <a:rPr lang="sr-Latn-RS" sz="1200">
                          <a:effectLst/>
                        </a:rPr>
                        <a:t>остварење 2014</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Индекс</a:t>
                      </a:r>
                    </a:p>
                    <a:p>
                      <a:pPr algn="ctr">
                        <a:spcAft>
                          <a:spcPts val="0"/>
                        </a:spcAft>
                      </a:pPr>
                      <a:r>
                        <a:rPr lang="sr-Latn-RS" sz="1200">
                          <a:effectLst/>
                        </a:rPr>
                        <a:t>oстварење 2015/</a:t>
                      </a:r>
                    </a:p>
                    <a:p>
                      <a:pPr algn="ctr">
                        <a:spcAft>
                          <a:spcPts val="0"/>
                        </a:spcAft>
                      </a:pPr>
                      <a:r>
                        <a:rPr lang="sr-Latn-RS" sz="1200">
                          <a:effectLst/>
                        </a:rPr>
                        <a:t>план 2015</a:t>
                      </a:r>
                      <a:endParaRPr lang="sr-Latn-RS" sz="1200">
                        <a:effectLst/>
                        <a:latin typeface="Calibri"/>
                        <a:ea typeface="Times New Roman"/>
                        <a:cs typeface="Times New Roman"/>
                      </a:endParaRPr>
                    </a:p>
                  </a:txBody>
                  <a:tcPr marL="68580" marR="68580" marT="0" marB="0" anchor="ctr"/>
                </a:tc>
              </a:tr>
              <a:tr h="288000">
                <a:tc>
                  <a:txBody>
                    <a:bodyPr/>
                    <a:lstStyle/>
                    <a:p>
                      <a:pPr algn="ctr">
                        <a:spcAft>
                          <a:spcPts val="0"/>
                        </a:spcAft>
                      </a:pPr>
                      <a:r>
                        <a:rPr lang="sr-Latn-RS" sz="1400">
                          <a:effectLst/>
                        </a:rPr>
                        <a:t>1</a:t>
                      </a:r>
                      <a:endParaRPr lang="sr-Latn-RS" sz="1400">
                        <a:effectLst/>
                        <a:latin typeface="Calibri"/>
                        <a:ea typeface="Times New Roman"/>
                        <a:cs typeface="Times New Roman"/>
                      </a:endParaRPr>
                    </a:p>
                  </a:txBody>
                  <a:tcPr marL="68580" marR="68580" marT="0" marB="0" anchor="ctr"/>
                </a:tc>
                <a:tc>
                  <a:txBody>
                    <a:bodyPr/>
                    <a:lstStyle/>
                    <a:p>
                      <a:pPr algn="ctr">
                        <a:spcAft>
                          <a:spcPts val="0"/>
                        </a:spcAft>
                      </a:pPr>
                      <a:r>
                        <a:rPr lang="sr-Latn-RS" sz="1400">
                          <a:solidFill>
                            <a:schemeClr val="bg1"/>
                          </a:solidFill>
                          <a:effectLst/>
                        </a:rPr>
                        <a:t>2</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3</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4</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5</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6=5/3*100</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7=5/4*100</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r>
              <a:tr h="252000">
                <a:tc>
                  <a:txBody>
                    <a:bodyPr/>
                    <a:lstStyle/>
                    <a:p>
                      <a:pPr algn="ctr">
                        <a:spcAft>
                          <a:spcPts val="0"/>
                        </a:spcAft>
                      </a:pPr>
                      <a:r>
                        <a:rPr lang="en-US" sz="1400" b="1">
                          <a:effectLst/>
                          <a:latin typeface="+mn-lt"/>
                          <a:ea typeface="Times New Roman"/>
                          <a:cs typeface="Times New Roman"/>
                        </a:rPr>
                        <a:t>7</a:t>
                      </a:r>
                      <a:endParaRPr lang="sr-Latn-RS" sz="140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Приходи од учешћа у штетама реосигурања</a:t>
                      </a: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108,521</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250,956</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1,874,726</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1,727.52</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747.03</a:t>
                      </a:r>
                      <a:endParaRPr lang="sr-Latn-RS" sz="1400" b="0" kern="1200">
                        <a:solidFill>
                          <a:schemeClr val="dk1"/>
                        </a:solidFill>
                        <a:effectLst/>
                        <a:latin typeface="+mn-lt"/>
                        <a:ea typeface="Times New Roman"/>
                        <a:cs typeface="Times New Roman"/>
                      </a:endParaRPr>
                    </a:p>
                  </a:txBody>
                  <a:tcPr marL="68580" marR="68580" marT="0" marB="0" anchor="ctr"/>
                </a:tc>
              </a:tr>
              <a:tr h="396000">
                <a:tc>
                  <a:txBody>
                    <a:bodyPr/>
                    <a:lstStyle/>
                    <a:p>
                      <a:pPr algn="ctr">
                        <a:spcAft>
                          <a:spcPts val="0"/>
                        </a:spcAft>
                      </a:pPr>
                      <a:r>
                        <a:rPr lang="en-US" sz="1400" b="1">
                          <a:effectLst/>
                          <a:latin typeface="+mn-lt"/>
                          <a:ea typeface="Times New Roman"/>
                          <a:cs typeface="Times New Roman"/>
                        </a:rPr>
                        <a:t>8</a:t>
                      </a:r>
                      <a:endParaRPr lang="sr-Latn-RS" sz="140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Расходи по основу штета реосигурања</a:t>
                      </a: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-238,296</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-405,956</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-2,066,465</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867.18</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509.04</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1">
                          <a:effectLst/>
                          <a:latin typeface="+mn-lt"/>
                          <a:ea typeface="Times New Roman"/>
                          <a:cs typeface="Times New Roman"/>
                        </a:rPr>
                        <a:t>9</a:t>
                      </a:r>
                      <a:endParaRPr lang="sr-Latn-RS" sz="140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Трошкови извиђаја, процене и ликвидације штета</a:t>
                      </a: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-6,937</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-9,382</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-8,175</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117.85</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87.13</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1">
                          <a:effectLst/>
                          <a:latin typeface="+mn-lt"/>
                          <a:ea typeface="Times New Roman"/>
                          <a:cs typeface="Times New Roman"/>
                        </a:rPr>
                        <a:t>10</a:t>
                      </a:r>
                      <a:endParaRPr lang="sr-Latn-RS" sz="140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Приходи по основу регреса</a:t>
                      </a: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4,752</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7,742</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1,700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35.77</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21.96</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1">
                          <a:effectLst/>
                          <a:latin typeface="+mn-lt"/>
                          <a:ea typeface="Times New Roman"/>
                          <a:cs typeface="Times New Roman"/>
                        </a:rPr>
                        <a:t>11</a:t>
                      </a:r>
                      <a:endParaRPr lang="sr-Latn-RS" sz="140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Расходи по основу регреса</a:t>
                      </a: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 </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-6,192</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 </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0.00</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1">
                          <a:effectLst/>
                          <a:latin typeface="+mn-lt"/>
                          <a:ea typeface="Times New Roman"/>
                          <a:cs typeface="Times New Roman"/>
                        </a:rPr>
                        <a:t>12</a:t>
                      </a:r>
                      <a:endParaRPr lang="sr-Latn-RS" sz="140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Штете у самопридржају (8+9+10+11+12)</a:t>
                      </a: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-131,960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-162,832</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-198,214</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150.21</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121.73</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1">
                          <a:effectLst/>
                          <a:latin typeface="+mn-lt"/>
                          <a:ea typeface="Times New Roman"/>
                          <a:cs typeface="Times New Roman"/>
                        </a:rPr>
                        <a:t>13</a:t>
                      </a:r>
                      <a:endParaRPr lang="sr-Latn-RS" sz="140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Приходи од смањења резервисаних штета</a:t>
                      </a: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552,724</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118,835</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206,922</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37.44</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174.13</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1">
                          <a:effectLst/>
                          <a:latin typeface="+mn-lt"/>
                          <a:ea typeface="Times New Roman"/>
                          <a:cs typeface="Times New Roman"/>
                        </a:rPr>
                        <a:t>14</a:t>
                      </a:r>
                      <a:endParaRPr lang="sr-Latn-RS" sz="140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Расходи од повећања резервисаних штета</a:t>
                      </a: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-727,167</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-102,756</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-175,501</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24.13</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170.79</a:t>
                      </a:r>
                      <a:endParaRPr lang="sr-Latn-RS" sz="1400" b="0" kern="1200">
                        <a:solidFill>
                          <a:schemeClr val="dk1"/>
                        </a:solidFill>
                        <a:effectLst/>
                        <a:latin typeface="+mn-lt"/>
                        <a:ea typeface="Times New Roman"/>
                        <a:cs typeface="Times New Roman"/>
                      </a:endParaRPr>
                    </a:p>
                  </a:txBody>
                  <a:tcPr marL="68580" marR="68580" marT="0" marB="0" anchor="ctr"/>
                </a:tc>
              </a:tr>
              <a:tr h="396000">
                <a:tc>
                  <a:txBody>
                    <a:bodyPr/>
                    <a:lstStyle/>
                    <a:p>
                      <a:pPr algn="ctr">
                        <a:spcAft>
                          <a:spcPts val="0"/>
                        </a:spcAft>
                      </a:pPr>
                      <a:r>
                        <a:rPr lang="en-US" sz="1400" b="1">
                          <a:effectLst/>
                          <a:latin typeface="+mn-lt"/>
                          <a:ea typeface="Times New Roman"/>
                          <a:cs typeface="Times New Roman"/>
                        </a:rPr>
                        <a:t>15</a:t>
                      </a:r>
                      <a:endParaRPr lang="sr-Latn-RS" sz="140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Приходи/Расходи за дугорочна резервисања</a:t>
                      </a: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-3,366</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-19,303</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-3,350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99.52</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17.35</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1">
                          <a:effectLst/>
                          <a:latin typeface="+mn-lt"/>
                          <a:ea typeface="Times New Roman"/>
                          <a:cs typeface="Times New Roman"/>
                        </a:rPr>
                        <a:t>16</a:t>
                      </a:r>
                      <a:endParaRPr lang="sr-Latn-RS" sz="140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Резултат промене резервисања (14+15+16)</a:t>
                      </a: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-177,809</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-3,224</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28,071</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-15.79</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algn="r">
                        <a:spcAft>
                          <a:spcPts val="0"/>
                        </a:spcAft>
                      </a:pPr>
                      <a:r>
                        <a:rPr lang="sr-Cyrl-RS" sz="1400" b="0" kern="1200">
                          <a:solidFill>
                            <a:schemeClr val="dk1"/>
                          </a:solidFill>
                          <a:effectLst/>
                          <a:latin typeface="+mn-lt"/>
                          <a:ea typeface="Times New Roman"/>
                          <a:cs typeface="Times New Roman"/>
                        </a:rPr>
                        <a:t>-870.69</a:t>
                      </a:r>
                      <a:endParaRPr lang="sr-Latn-RS" sz="1400" b="0" kern="1200">
                        <a:solidFill>
                          <a:schemeClr val="dk1"/>
                        </a:solidFill>
                        <a:effectLst/>
                        <a:latin typeface="+mn-lt"/>
                        <a:ea typeface="Times New Roman"/>
                        <a:cs typeface="Times New Roman"/>
                      </a:endParaRPr>
                    </a:p>
                  </a:txBody>
                  <a:tcPr marL="68580" marR="68580" marT="0" marB="0" anchor="ctr"/>
                </a:tc>
              </a:tr>
              <a:tr h="396000">
                <a:tc>
                  <a:txBody>
                    <a:bodyPr/>
                    <a:lstStyle/>
                    <a:p>
                      <a:pPr algn="ctr">
                        <a:spcAft>
                          <a:spcPts val="0"/>
                        </a:spcAft>
                      </a:pPr>
                      <a:r>
                        <a:rPr lang="en-US" sz="1400" b="1">
                          <a:effectLst/>
                          <a:latin typeface="+mn-lt"/>
                          <a:ea typeface="Times New Roman"/>
                          <a:cs typeface="Times New Roman"/>
                        </a:rPr>
                        <a:t>17</a:t>
                      </a:r>
                      <a:endParaRPr lang="sr-Latn-RS" sz="1400">
                        <a:effectLst/>
                        <a:latin typeface="+mn-lt"/>
                        <a:ea typeface="Times New Roman"/>
                        <a:cs typeface="Times New Roman"/>
                      </a:endParaRPr>
                    </a:p>
                  </a:txBody>
                  <a:tcPr marL="68580" marR="68580" marT="0" marB="0" anchor="ctr"/>
                </a:tc>
                <a:tc>
                  <a:txBody>
                    <a:bodyPr/>
                    <a:lstStyle/>
                    <a:p>
                      <a:pPr>
                        <a:spcAft>
                          <a:spcPts val="0"/>
                        </a:spcAft>
                      </a:pPr>
                      <a:r>
                        <a:rPr lang="sr-Latn-RS" sz="1400" b="1">
                          <a:solidFill>
                            <a:schemeClr val="bg1"/>
                          </a:solidFill>
                          <a:effectLst/>
                          <a:latin typeface="+mn-lt"/>
                          <a:ea typeface="Times New Roman"/>
                          <a:cs typeface="Times New Roman"/>
                        </a:rPr>
                        <a:t>Пословни (функционални расходи (13+17)</a:t>
                      </a: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-309,769</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-166,056</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-170,143</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54.93</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102.46</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r>
            </a:tbl>
          </a:graphicData>
        </a:graphic>
      </p:graphicFrame>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25</a:t>
            </a:fld>
            <a:endParaRPr lang="sr-Latn-RS"/>
          </a:p>
        </p:txBody>
      </p:sp>
    </p:spTree>
    <p:extLst>
      <p:ext uri="{BB962C8B-B14F-4D97-AF65-F5344CB8AC3E}">
        <p14:creationId xmlns:p14="http://schemas.microsoft.com/office/powerpoint/2010/main" val="5826990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352928" cy="682769"/>
          </a:xfrm>
        </p:spPr>
        <p:txBody>
          <a:bodyPr>
            <a:normAutofit/>
          </a:bodyPr>
          <a:lstStyle/>
          <a:p>
            <a:r>
              <a:rPr lang="ru-RU" sz="28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4. остварени финанасијски резултат</a:t>
            </a:r>
            <a:endParaRPr lang="sr-Latn-RS" sz="28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616991473"/>
              </p:ext>
            </p:extLst>
          </p:nvPr>
        </p:nvGraphicFramePr>
        <p:xfrm>
          <a:off x="395536" y="1052736"/>
          <a:ext cx="8459752" cy="5386590"/>
        </p:xfrm>
        <a:graphic>
          <a:graphicData uri="http://schemas.openxmlformats.org/drawingml/2006/table">
            <a:tbl>
              <a:tblPr firstRow="1" firstCol="1" bandRow="1">
                <a:tableStyleId>{5C22544A-7EE6-4342-B048-85BDC9FD1C3A}</a:tableStyleId>
              </a:tblPr>
              <a:tblGrid>
                <a:gridCol w="404613"/>
                <a:gridCol w="2870562"/>
                <a:gridCol w="1080120"/>
                <a:gridCol w="864096"/>
                <a:gridCol w="1094547"/>
                <a:gridCol w="1136554"/>
                <a:gridCol w="1009260"/>
              </a:tblGrid>
              <a:tr h="1180830">
                <a:tc>
                  <a:txBody>
                    <a:bodyPr/>
                    <a:lstStyle/>
                    <a:p>
                      <a:pPr algn="ctr">
                        <a:spcAft>
                          <a:spcPts val="0"/>
                        </a:spcAft>
                      </a:pPr>
                      <a:r>
                        <a:rPr lang="sr-Latn-RS" sz="1200" smtClean="0">
                          <a:effectLst/>
                        </a:rPr>
                        <a:t>Рд.бр</a:t>
                      </a:r>
                      <a:r>
                        <a:rPr lang="sr-Cyrl-RS" sz="1200" smtClean="0">
                          <a:effectLst/>
                        </a:rPr>
                        <a:t>.</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Опис</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остварење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.14</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план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.15</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остварење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.15</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Индекс </a:t>
                      </a:r>
                    </a:p>
                    <a:p>
                      <a:pPr algn="ctr">
                        <a:spcAft>
                          <a:spcPts val="0"/>
                        </a:spcAft>
                      </a:pPr>
                      <a:r>
                        <a:rPr lang="sr-Latn-RS" sz="1200">
                          <a:effectLst/>
                        </a:rPr>
                        <a:t>остварење 2015/</a:t>
                      </a:r>
                    </a:p>
                    <a:p>
                      <a:pPr algn="ctr">
                        <a:spcAft>
                          <a:spcPts val="0"/>
                        </a:spcAft>
                      </a:pPr>
                      <a:r>
                        <a:rPr lang="sr-Latn-RS" sz="1200">
                          <a:effectLst/>
                        </a:rPr>
                        <a:t>остварење 2014</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Индекс</a:t>
                      </a:r>
                    </a:p>
                    <a:p>
                      <a:pPr algn="ctr">
                        <a:spcAft>
                          <a:spcPts val="0"/>
                        </a:spcAft>
                      </a:pPr>
                      <a:r>
                        <a:rPr lang="sr-Latn-RS" sz="1200">
                          <a:effectLst/>
                        </a:rPr>
                        <a:t>oстварење 2015/</a:t>
                      </a:r>
                    </a:p>
                    <a:p>
                      <a:pPr algn="ctr">
                        <a:spcAft>
                          <a:spcPts val="0"/>
                        </a:spcAft>
                      </a:pPr>
                      <a:r>
                        <a:rPr lang="sr-Latn-RS" sz="1200">
                          <a:effectLst/>
                        </a:rPr>
                        <a:t>план 2015</a:t>
                      </a:r>
                      <a:endParaRPr lang="sr-Latn-RS" sz="1200">
                        <a:effectLst/>
                        <a:latin typeface="Calibri"/>
                        <a:ea typeface="Times New Roman"/>
                        <a:cs typeface="Times New Roman"/>
                      </a:endParaRPr>
                    </a:p>
                  </a:txBody>
                  <a:tcPr marL="68580" marR="68580" marT="0" marB="0" anchor="ctr"/>
                </a:tc>
              </a:tr>
              <a:tr h="288000">
                <a:tc>
                  <a:txBody>
                    <a:bodyPr/>
                    <a:lstStyle/>
                    <a:p>
                      <a:pPr algn="ctr">
                        <a:spcAft>
                          <a:spcPts val="0"/>
                        </a:spcAft>
                      </a:pPr>
                      <a:r>
                        <a:rPr lang="sr-Latn-RS" sz="1400">
                          <a:effectLst/>
                        </a:rPr>
                        <a:t>1</a:t>
                      </a:r>
                      <a:endParaRPr lang="sr-Latn-RS" sz="1400">
                        <a:effectLst/>
                        <a:latin typeface="Calibri"/>
                        <a:ea typeface="Times New Roman"/>
                        <a:cs typeface="Times New Roman"/>
                      </a:endParaRPr>
                    </a:p>
                  </a:txBody>
                  <a:tcPr marL="68580" marR="68580" marT="0" marB="0" anchor="ctr"/>
                </a:tc>
                <a:tc>
                  <a:txBody>
                    <a:bodyPr/>
                    <a:lstStyle/>
                    <a:p>
                      <a:pPr algn="ctr">
                        <a:spcAft>
                          <a:spcPts val="0"/>
                        </a:spcAft>
                      </a:pPr>
                      <a:r>
                        <a:rPr lang="sr-Latn-RS" sz="1400">
                          <a:solidFill>
                            <a:schemeClr val="bg1"/>
                          </a:solidFill>
                          <a:effectLst/>
                        </a:rPr>
                        <a:t>2</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3</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4</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5</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6=5/3*100</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7=5/4*100</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r>
              <a:tr h="252000">
                <a:tc>
                  <a:txBody>
                    <a:bodyPr/>
                    <a:lstStyle/>
                    <a:p>
                      <a:pPr algn="ctr">
                        <a:spcAft>
                          <a:spcPts val="0"/>
                        </a:spcAft>
                      </a:pPr>
                      <a:r>
                        <a:rPr lang="en-US" sz="1400" b="0">
                          <a:effectLst/>
                          <a:latin typeface="+mn-lt"/>
                          <a:ea typeface="Times New Roman"/>
                          <a:cs typeface="Times New Roman"/>
                        </a:rPr>
                        <a:t>18</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1">
                          <a:solidFill>
                            <a:schemeClr val="bg1"/>
                          </a:solidFill>
                          <a:effectLst/>
                          <a:latin typeface="+mn-lt"/>
                          <a:ea typeface="Times New Roman"/>
                          <a:cs typeface="Times New Roman"/>
                        </a:rPr>
                        <a:t>БРУТО РЕЗУЛТАТ ИЗ ПОСЛОВНЕ АКТИВНОСТИ (7+18)</a:t>
                      </a: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-146,825</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39,425</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23,265</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-15.85</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59.01</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r>
              <a:tr h="396000">
                <a:tc>
                  <a:txBody>
                    <a:bodyPr/>
                    <a:lstStyle/>
                    <a:p>
                      <a:pPr algn="ctr">
                        <a:spcAft>
                          <a:spcPts val="0"/>
                        </a:spcAft>
                      </a:pPr>
                      <a:r>
                        <a:rPr lang="en-US" sz="1400" b="0">
                          <a:effectLst/>
                          <a:latin typeface="+mn-lt"/>
                          <a:ea typeface="Times New Roman"/>
                          <a:cs typeface="Times New Roman"/>
                        </a:rPr>
                        <a:t>19</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Приходи од инвестиционе активности</a:t>
                      </a: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44,948</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50,000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43,674</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 </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87.35</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0">
                          <a:effectLst/>
                          <a:latin typeface="+mn-lt"/>
                          <a:ea typeface="Times New Roman"/>
                          <a:cs typeface="Times New Roman"/>
                        </a:rPr>
                        <a:t>20</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Расходи од инвестиционе активности</a:t>
                      </a: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-3,630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-15,000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-18,642</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513.55</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124.28</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0">
                          <a:effectLst/>
                          <a:latin typeface="+mn-lt"/>
                          <a:ea typeface="Times New Roman"/>
                          <a:cs typeface="Times New Roman"/>
                        </a:rPr>
                        <a:t>21</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1">
                          <a:solidFill>
                            <a:schemeClr val="bg1"/>
                          </a:solidFill>
                          <a:effectLst/>
                          <a:latin typeface="+mn-lt"/>
                          <a:ea typeface="Times New Roman"/>
                          <a:cs typeface="Times New Roman"/>
                        </a:rPr>
                        <a:t>Резултат од инвестирања (16+17)</a:t>
                      </a: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41,318</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35,000</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25,032</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60.58</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71.52</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r>
              <a:tr h="252000">
                <a:tc>
                  <a:txBody>
                    <a:bodyPr/>
                    <a:lstStyle/>
                    <a:p>
                      <a:pPr algn="ctr">
                        <a:spcAft>
                          <a:spcPts val="0"/>
                        </a:spcAft>
                      </a:pPr>
                      <a:r>
                        <a:rPr lang="en-US" sz="1400" b="0">
                          <a:effectLst/>
                          <a:latin typeface="+mn-lt"/>
                          <a:ea typeface="Times New Roman"/>
                          <a:cs typeface="Times New Roman"/>
                        </a:rPr>
                        <a:t>22</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Приходи од провизије реосигурања</a:t>
                      </a: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160,748</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196,721</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193,920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120.64</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98.58</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0">
                          <a:effectLst/>
                          <a:latin typeface="+mn-lt"/>
                          <a:ea typeface="Times New Roman"/>
                          <a:cs typeface="Times New Roman"/>
                        </a:rPr>
                        <a:t>23</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Расходи по основу провизије реосигурања</a:t>
                      </a: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-135,278</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-172,920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-149,265</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110.34</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86.32</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0">
                          <a:effectLst/>
                          <a:latin typeface="+mn-lt"/>
                          <a:ea typeface="Times New Roman"/>
                          <a:cs typeface="Times New Roman"/>
                        </a:rPr>
                        <a:t>24</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Провизија - резултат (23+24)</a:t>
                      </a: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25,470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23,801</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44,655</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175.32</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187.62</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0">
                          <a:effectLst/>
                          <a:latin typeface="+mn-lt"/>
                          <a:ea typeface="Times New Roman"/>
                          <a:cs typeface="Times New Roman"/>
                        </a:rPr>
                        <a:t>25</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Укупни трошкови</a:t>
                      </a: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-81,540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-82,887</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-80,990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99.33</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97.71</a:t>
                      </a:r>
                      <a:endParaRPr lang="sr-Latn-RS" sz="1400" b="0" kern="1200">
                        <a:solidFill>
                          <a:schemeClr val="dk1"/>
                        </a:solidFill>
                        <a:effectLst/>
                        <a:latin typeface="+mn-lt"/>
                        <a:ea typeface="Times New Roman"/>
                        <a:cs typeface="Times New Roman"/>
                      </a:endParaRPr>
                    </a:p>
                  </a:txBody>
                  <a:tcPr marL="68580" marR="68580" marT="0" marB="0" anchor="ctr"/>
                </a:tc>
              </a:tr>
              <a:tr h="396000">
                <a:tc>
                  <a:txBody>
                    <a:bodyPr/>
                    <a:lstStyle/>
                    <a:p>
                      <a:pPr algn="ctr">
                        <a:spcAft>
                          <a:spcPts val="0"/>
                        </a:spcAft>
                      </a:pPr>
                      <a:r>
                        <a:rPr lang="en-US" sz="1400" b="0">
                          <a:effectLst/>
                          <a:latin typeface="+mn-lt"/>
                          <a:ea typeface="Times New Roman"/>
                          <a:cs typeface="Times New Roman"/>
                        </a:rPr>
                        <a:t>26</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Трошкови спровођења реосигурања</a:t>
                      </a: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-47,159</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-54,617</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-25,578</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54.24</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46.83</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0">
                          <a:effectLst/>
                          <a:latin typeface="+mn-lt"/>
                          <a:ea typeface="Times New Roman"/>
                          <a:cs typeface="Times New Roman"/>
                        </a:rPr>
                        <a:t>27</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1">
                          <a:solidFill>
                            <a:schemeClr val="bg1"/>
                          </a:solidFill>
                          <a:effectLst/>
                          <a:latin typeface="+mn-lt"/>
                          <a:ea typeface="Times New Roman"/>
                          <a:cs typeface="Times New Roman"/>
                        </a:rPr>
                        <a:t>НЕТО РЕЗУЛТАТ ИЗ ПОСЛОВНЕ АКТИВНОСТИ (19+27)</a:t>
                      </a: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-152,666</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19,808</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22,719</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-14.88</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114.70</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r>
            </a:tbl>
          </a:graphicData>
        </a:graphic>
      </p:graphicFrame>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26</a:t>
            </a:fld>
            <a:endParaRPr lang="sr-Latn-RS"/>
          </a:p>
        </p:txBody>
      </p:sp>
    </p:spTree>
    <p:extLst>
      <p:ext uri="{BB962C8B-B14F-4D97-AF65-F5344CB8AC3E}">
        <p14:creationId xmlns:p14="http://schemas.microsoft.com/office/powerpoint/2010/main" val="7862775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97959"/>
            <a:ext cx="8496944" cy="754777"/>
          </a:xfrm>
        </p:spPr>
        <p:txBody>
          <a:bodyPr>
            <a:noAutofit/>
          </a:bodyPr>
          <a:lstStyle/>
          <a:p>
            <a:r>
              <a:rPr lang="ru-RU" sz="28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4. остварени финанасијски резултат</a:t>
            </a:r>
            <a:endParaRPr lang="sr-Latn-RS" sz="28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332291482"/>
              </p:ext>
            </p:extLst>
          </p:nvPr>
        </p:nvGraphicFramePr>
        <p:xfrm>
          <a:off x="323528" y="1089546"/>
          <a:ext cx="8459752" cy="5363790"/>
        </p:xfrm>
        <a:graphic>
          <a:graphicData uri="http://schemas.openxmlformats.org/drawingml/2006/table">
            <a:tbl>
              <a:tblPr firstRow="1" firstCol="1" bandRow="1">
                <a:tableStyleId>{5C22544A-7EE6-4342-B048-85BDC9FD1C3A}</a:tableStyleId>
              </a:tblPr>
              <a:tblGrid>
                <a:gridCol w="404613"/>
                <a:gridCol w="2870562"/>
                <a:gridCol w="1080120"/>
                <a:gridCol w="864096"/>
                <a:gridCol w="1094547"/>
                <a:gridCol w="1136554"/>
                <a:gridCol w="1009260"/>
              </a:tblGrid>
              <a:tr h="1180830">
                <a:tc>
                  <a:txBody>
                    <a:bodyPr/>
                    <a:lstStyle/>
                    <a:p>
                      <a:pPr algn="ctr">
                        <a:spcAft>
                          <a:spcPts val="0"/>
                        </a:spcAft>
                      </a:pPr>
                      <a:r>
                        <a:rPr lang="sr-Latn-RS" sz="1200" smtClean="0">
                          <a:effectLst/>
                        </a:rPr>
                        <a:t>Рд.бр</a:t>
                      </a:r>
                      <a:r>
                        <a:rPr lang="sr-Cyrl-RS" sz="1200" smtClean="0">
                          <a:effectLst/>
                        </a:rPr>
                        <a:t>.</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Опис</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остварење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.14</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план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.15</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остварење </a:t>
                      </a:r>
                      <a:r>
                        <a:rPr lang="sr-Latn-RS" sz="1200" smtClean="0">
                          <a:effectLst/>
                        </a:rPr>
                        <a:t>3</a:t>
                      </a:r>
                      <a:r>
                        <a:rPr lang="sr-Cyrl-RS" sz="1200" smtClean="0">
                          <a:effectLst/>
                        </a:rPr>
                        <a:t>0</a:t>
                      </a:r>
                      <a:r>
                        <a:rPr lang="sr-Latn-RS" sz="1200" smtClean="0">
                          <a:effectLst/>
                        </a:rPr>
                        <a:t>.0</a:t>
                      </a:r>
                      <a:r>
                        <a:rPr lang="sr-Cyrl-RS" sz="1200" smtClean="0">
                          <a:effectLst/>
                        </a:rPr>
                        <a:t>6</a:t>
                      </a:r>
                      <a:r>
                        <a:rPr lang="sr-Latn-RS" sz="1200" smtClean="0">
                          <a:effectLst/>
                        </a:rPr>
                        <a:t>.15</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Индекс </a:t>
                      </a:r>
                    </a:p>
                    <a:p>
                      <a:pPr algn="ctr">
                        <a:spcAft>
                          <a:spcPts val="0"/>
                        </a:spcAft>
                      </a:pPr>
                      <a:r>
                        <a:rPr lang="sr-Latn-RS" sz="1200">
                          <a:effectLst/>
                        </a:rPr>
                        <a:t>остварење 2015/</a:t>
                      </a:r>
                    </a:p>
                    <a:p>
                      <a:pPr algn="ctr">
                        <a:spcAft>
                          <a:spcPts val="0"/>
                        </a:spcAft>
                      </a:pPr>
                      <a:r>
                        <a:rPr lang="sr-Latn-RS" sz="1200">
                          <a:effectLst/>
                        </a:rPr>
                        <a:t>остварење 2014</a:t>
                      </a:r>
                      <a:endParaRPr lang="sr-Latn-RS" sz="1200">
                        <a:effectLst/>
                        <a:latin typeface="Calibri"/>
                        <a:ea typeface="Times New Roman"/>
                        <a:cs typeface="Times New Roman"/>
                      </a:endParaRPr>
                    </a:p>
                  </a:txBody>
                  <a:tcPr marL="68580" marR="68580" marT="0" marB="0" anchor="ctr"/>
                </a:tc>
                <a:tc>
                  <a:txBody>
                    <a:bodyPr/>
                    <a:lstStyle/>
                    <a:p>
                      <a:pPr algn="ctr">
                        <a:spcAft>
                          <a:spcPts val="0"/>
                        </a:spcAft>
                      </a:pPr>
                      <a:r>
                        <a:rPr lang="sr-Latn-RS" sz="1200">
                          <a:effectLst/>
                        </a:rPr>
                        <a:t>Индекс</a:t>
                      </a:r>
                    </a:p>
                    <a:p>
                      <a:pPr algn="ctr">
                        <a:spcAft>
                          <a:spcPts val="0"/>
                        </a:spcAft>
                      </a:pPr>
                      <a:r>
                        <a:rPr lang="sr-Latn-RS" sz="1200">
                          <a:effectLst/>
                        </a:rPr>
                        <a:t>oстварење 2015/</a:t>
                      </a:r>
                    </a:p>
                    <a:p>
                      <a:pPr algn="ctr">
                        <a:spcAft>
                          <a:spcPts val="0"/>
                        </a:spcAft>
                      </a:pPr>
                      <a:r>
                        <a:rPr lang="sr-Latn-RS" sz="1200">
                          <a:effectLst/>
                        </a:rPr>
                        <a:t>план 2015</a:t>
                      </a:r>
                      <a:endParaRPr lang="sr-Latn-RS" sz="1200">
                        <a:effectLst/>
                        <a:latin typeface="Calibri"/>
                        <a:ea typeface="Times New Roman"/>
                        <a:cs typeface="Times New Roman"/>
                      </a:endParaRPr>
                    </a:p>
                  </a:txBody>
                  <a:tcPr marL="68580" marR="68580" marT="0" marB="0" anchor="ctr"/>
                </a:tc>
              </a:tr>
              <a:tr h="288000">
                <a:tc>
                  <a:txBody>
                    <a:bodyPr/>
                    <a:lstStyle/>
                    <a:p>
                      <a:pPr algn="ctr">
                        <a:spcAft>
                          <a:spcPts val="0"/>
                        </a:spcAft>
                      </a:pPr>
                      <a:r>
                        <a:rPr lang="sr-Latn-RS" sz="1400">
                          <a:effectLst/>
                        </a:rPr>
                        <a:t>1</a:t>
                      </a:r>
                      <a:endParaRPr lang="sr-Latn-RS" sz="1400">
                        <a:effectLst/>
                        <a:latin typeface="Calibri"/>
                        <a:ea typeface="Times New Roman"/>
                        <a:cs typeface="Times New Roman"/>
                      </a:endParaRPr>
                    </a:p>
                  </a:txBody>
                  <a:tcPr marL="68580" marR="68580" marT="0" marB="0" anchor="ctr"/>
                </a:tc>
                <a:tc>
                  <a:txBody>
                    <a:bodyPr/>
                    <a:lstStyle/>
                    <a:p>
                      <a:pPr algn="ctr">
                        <a:spcAft>
                          <a:spcPts val="0"/>
                        </a:spcAft>
                      </a:pPr>
                      <a:r>
                        <a:rPr lang="sr-Latn-RS" sz="1400">
                          <a:solidFill>
                            <a:schemeClr val="bg1"/>
                          </a:solidFill>
                          <a:effectLst/>
                        </a:rPr>
                        <a:t>2</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3</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4</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5</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6=5/3*100</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c>
                  <a:txBody>
                    <a:bodyPr/>
                    <a:lstStyle/>
                    <a:p>
                      <a:pPr algn="ctr">
                        <a:spcAft>
                          <a:spcPts val="0"/>
                        </a:spcAft>
                      </a:pPr>
                      <a:r>
                        <a:rPr lang="sr-Latn-RS" sz="1400">
                          <a:solidFill>
                            <a:schemeClr val="bg1"/>
                          </a:solidFill>
                          <a:effectLst/>
                        </a:rPr>
                        <a:t>7=5/4*100</a:t>
                      </a:r>
                      <a:endParaRPr lang="sr-Latn-RS" sz="1400">
                        <a:solidFill>
                          <a:schemeClr val="bg1"/>
                        </a:solidFill>
                        <a:effectLst/>
                        <a:latin typeface="Calibri"/>
                        <a:ea typeface="Times New Roman"/>
                        <a:cs typeface="Times New Roman"/>
                      </a:endParaRPr>
                    </a:p>
                  </a:txBody>
                  <a:tcPr marL="68580" marR="68580" marT="0" marB="0" anchor="ctr">
                    <a:solidFill>
                      <a:schemeClr val="accent1"/>
                    </a:solidFill>
                  </a:tcPr>
                </a:tc>
              </a:tr>
              <a:tr h="252000">
                <a:tc>
                  <a:txBody>
                    <a:bodyPr/>
                    <a:lstStyle/>
                    <a:p>
                      <a:pPr algn="ctr">
                        <a:spcAft>
                          <a:spcPts val="0"/>
                        </a:spcAft>
                      </a:pPr>
                      <a:r>
                        <a:rPr lang="en-US" sz="1400" b="0">
                          <a:effectLst/>
                          <a:latin typeface="+mn-lt"/>
                          <a:ea typeface="Times New Roman"/>
                          <a:cs typeface="Times New Roman"/>
                        </a:rPr>
                        <a:t>28</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Финансијски приходи</a:t>
                      </a: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17,433</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55,000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69,869</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400.79</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127.03</a:t>
                      </a:r>
                      <a:endParaRPr lang="sr-Latn-RS" sz="1400" b="0" kern="1200">
                        <a:solidFill>
                          <a:schemeClr val="dk1"/>
                        </a:solidFill>
                        <a:effectLst/>
                        <a:latin typeface="+mn-lt"/>
                        <a:ea typeface="Times New Roman"/>
                        <a:cs typeface="Times New Roman"/>
                      </a:endParaRPr>
                    </a:p>
                  </a:txBody>
                  <a:tcPr marL="68580" marR="68580" marT="0" marB="0" anchor="ctr"/>
                </a:tc>
              </a:tr>
              <a:tr h="396000">
                <a:tc>
                  <a:txBody>
                    <a:bodyPr/>
                    <a:lstStyle/>
                    <a:p>
                      <a:pPr algn="ctr">
                        <a:spcAft>
                          <a:spcPts val="0"/>
                        </a:spcAft>
                      </a:pPr>
                      <a:r>
                        <a:rPr lang="en-US" sz="1400" b="0">
                          <a:effectLst/>
                          <a:latin typeface="+mn-lt"/>
                          <a:ea typeface="Times New Roman"/>
                          <a:cs typeface="Times New Roman"/>
                        </a:rPr>
                        <a:t>29</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Финансијски расходи</a:t>
                      </a: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-23,628</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-15,000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-86,176</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364.72</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574.51</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0">
                          <a:effectLst/>
                          <a:latin typeface="+mn-lt"/>
                          <a:ea typeface="Times New Roman"/>
                          <a:cs typeface="Times New Roman"/>
                        </a:rPr>
                        <a:t>30</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1">
                          <a:solidFill>
                            <a:schemeClr val="bg1"/>
                          </a:solidFill>
                          <a:effectLst/>
                          <a:latin typeface="+mn-lt"/>
                          <a:ea typeface="Times New Roman"/>
                          <a:cs typeface="Times New Roman"/>
                        </a:rPr>
                        <a:t>ФИНАНСИЈСКИ РЕЗУЛТАТ (29+30)</a:t>
                      </a: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-6,195</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40,000</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-16,307</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263.23</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algn="r">
                        <a:spcAft>
                          <a:spcPts val="0"/>
                        </a:spcAft>
                      </a:pPr>
                      <a:r>
                        <a:rPr lang="sr-Cyrl-RS" sz="1400" b="1" kern="1200">
                          <a:solidFill>
                            <a:schemeClr val="bg1"/>
                          </a:solidFill>
                          <a:effectLst/>
                          <a:latin typeface="+mn-lt"/>
                          <a:ea typeface="Times New Roman"/>
                          <a:cs typeface="Times New Roman"/>
                        </a:rPr>
                        <a:t>-40.77</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r>
              <a:tr h="252000">
                <a:tc>
                  <a:txBody>
                    <a:bodyPr/>
                    <a:lstStyle/>
                    <a:p>
                      <a:pPr algn="ctr">
                        <a:spcAft>
                          <a:spcPts val="0"/>
                        </a:spcAft>
                      </a:pPr>
                      <a:r>
                        <a:rPr lang="en-US" sz="1400" b="0">
                          <a:effectLst/>
                          <a:latin typeface="+mn-lt"/>
                          <a:ea typeface="Times New Roman"/>
                          <a:cs typeface="Times New Roman"/>
                        </a:rPr>
                        <a:t>31</a:t>
                      </a:r>
                      <a:endParaRPr lang="sr-Latn-RS" sz="1400" b="0">
                        <a:effectLst/>
                        <a:latin typeface="+mn-lt"/>
                        <a:ea typeface="Times New Roman"/>
                        <a:cs typeface="Times New Roman"/>
                      </a:endParaRPr>
                    </a:p>
                  </a:txBody>
                  <a:tcPr marL="68580" marR="68580" marT="0" marB="0" anchor="ctr"/>
                </a:tc>
                <a:tc>
                  <a:txBody>
                    <a:bodyPr/>
                    <a:lstStyle/>
                    <a:p>
                      <a:pPr marL="0" algn="l" defTabSz="914400" rtl="0" eaLnBrk="1" latinLnBrk="0" hangingPunct="1">
                        <a:spcAft>
                          <a:spcPts val="0"/>
                        </a:spcAft>
                      </a:pPr>
                      <a:r>
                        <a:rPr lang="sr-Cyrl-RS" sz="1400" b="0" kern="1200">
                          <a:solidFill>
                            <a:schemeClr val="dk1"/>
                          </a:solidFill>
                          <a:effectLst/>
                          <a:latin typeface="+mn-lt"/>
                          <a:ea typeface="Times New Roman"/>
                          <a:cs typeface="Times New Roman"/>
                        </a:rPr>
                        <a:t>остали (ванредни приходи)</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 </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 </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87,986</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 </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 </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0">
                          <a:effectLst/>
                          <a:latin typeface="+mn-lt"/>
                          <a:ea typeface="Times New Roman"/>
                          <a:cs typeface="Times New Roman"/>
                        </a:rPr>
                        <a:t>32</a:t>
                      </a:r>
                      <a:endParaRPr lang="sr-Latn-RS" sz="1400" b="0">
                        <a:effectLst/>
                        <a:latin typeface="+mn-lt"/>
                        <a:ea typeface="Times New Roman"/>
                        <a:cs typeface="Times New Roman"/>
                      </a:endParaRPr>
                    </a:p>
                  </a:txBody>
                  <a:tcPr marL="68580" marR="68580" marT="0" marB="0" anchor="ctr"/>
                </a:tc>
                <a:tc>
                  <a:txBody>
                    <a:bodyPr/>
                    <a:lstStyle/>
                    <a:p>
                      <a:pPr marL="0" algn="l" defTabSz="914400" rtl="0" eaLnBrk="1" latinLnBrk="0" hangingPunct="1">
                        <a:spcAft>
                          <a:spcPts val="0"/>
                        </a:spcAft>
                      </a:pPr>
                      <a:r>
                        <a:rPr lang="sr-Cyrl-RS" sz="1400" b="0" kern="1200">
                          <a:solidFill>
                            <a:schemeClr val="dk1"/>
                          </a:solidFill>
                          <a:effectLst/>
                          <a:latin typeface="+mn-lt"/>
                          <a:ea typeface="Times New Roman"/>
                          <a:cs typeface="Times New Roman"/>
                        </a:rPr>
                        <a:t>остали (ванредни расходи)</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 </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 </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-18,223</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 </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 </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0">
                          <a:effectLst/>
                          <a:latin typeface="+mn-lt"/>
                          <a:ea typeface="Times New Roman"/>
                          <a:cs typeface="Times New Roman"/>
                        </a:rPr>
                        <a:t>33</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Приходи од усклађивања вредности имовине и приходи ранијих година</a:t>
                      </a: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202,607</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73,000</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79,445</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39.21</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108.83</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0">
                          <a:effectLst/>
                          <a:latin typeface="+mn-lt"/>
                          <a:ea typeface="Times New Roman"/>
                          <a:cs typeface="Times New Roman"/>
                        </a:rPr>
                        <a:t>34</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0">
                          <a:effectLst/>
                          <a:latin typeface="+mn-lt"/>
                          <a:ea typeface="Times New Roman"/>
                          <a:cs typeface="Times New Roman"/>
                        </a:rPr>
                        <a:t>Расходи по основу обезвређења имовине и расходи ранијих година</a:t>
                      </a: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-98,035</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-57,193</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-47,559</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48.51</a:t>
                      </a:r>
                      <a:endParaRPr lang="sr-Latn-RS" sz="1400" b="0" kern="1200">
                        <a:solidFill>
                          <a:schemeClr val="dk1"/>
                        </a:solidFill>
                        <a:effectLst/>
                        <a:latin typeface="+mn-lt"/>
                        <a:ea typeface="Times New Roman"/>
                        <a:cs typeface="Times New Roman"/>
                      </a:endParaRPr>
                    </a:p>
                  </a:txBody>
                  <a:tcPr marL="68580" marR="68580" marT="0" marB="0" anchor="ctr"/>
                </a:tc>
                <a:tc>
                  <a:txBody>
                    <a:bodyPr/>
                    <a:lstStyle/>
                    <a:p>
                      <a:pPr marL="0" algn="r" defTabSz="914400" rtl="0" eaLnBrk="1" latinLnBrk="0" hangingPunct="1">
                        <a:spcAft>
                          <a:spcPts val="0"/>
                        </a:spcAft>
                      </a:pPr>
                      <a:r>
                        <a:rPr lang="sr-Cyrl-RS" sz="1400" b="0" kern="1200">
                          <a:solidFill>
                            <a:schemeClr val="dk1"/>
                          </a:solidFill>
                          <a:effectLst/>
                          <a:latin typeface="+mn-lt"/>
                          <a:ea typeface="Times New Roman"/>
                          <a:cs typeface="Times New Roman"/>
                        </a:rPr>
                        <a:t>83.16</a:t>
                      </a:r>
                      <a:endParaRPr lang="sr-Latn-RS" sz="1400" b="0" kern="1200">
                        <a:solidFill>
                          <a:schemeClr val="dk1"/>
                        </a:solidFill>
                        <a:effectLst/>
                        <a:latin typeface="+mn-lt"/>
                        <a:ea typeface="Times New Roman"/>
                        <a:cs typeface="Times New Roman"/>
                      </a:endParaRPr>
                    </a:p>
                  </a:txBody>
                  <a:tcPr marL="68580" marR="68580" marT="0" marB="0" anchor="ctr"/>
                </a:tc>
              </a:tr>
              <a:tr h="252000">
                <a:tc>
                  <a:txBody>
                    <a:bodyPr/>
                    <a:lstStyle/>
                    <a:p>
                      <a:pPr algn="ctr">
                        <a:spcAft>
                          <a:spcPts val="0"/>
                        </a:spcAft>
                      </a:pPr>
                      <a:r>
                        <a:rPr lang="en-US" sz="1400" b="0">
                          <a:effectLst/>
                          <a:latin typeface="+mn-lt"/>
                          <a:ea typeface="Times New Roman"/>
                          <a:cs typeface="Times New Roman"/>
                        </a:rPr>
                        <a:t>35</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1">
                          <a:solidFill>
                            <a:schemeClr val="bg1"/>
                          </a:solidFill>
                          <a:effectLst/>
                          <a:latin typeface="+mn-lt"/>
                          <a:ea typeface="Times New Roman"/>
                          <a:cs typeface="Times New Roman"/>
                        </a:rPr>
                        <a:t>РЕЗУЛТАТ ОД УСКЛАЂИВАЊА ВРЕДНОСТИ ИМОВИНЕ (32+33+34+35)</a:t>
                      </a: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104,572</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15,807</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101,649</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97.20</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643.06</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r>
              <a:tr h="396000">
                <a:tc>
                  <a:txBody>
                    <a:bodyPr/>
                    <a:lstStyle/>
                    <a:p>
                      <a:pPr algn="ctr">
                        <a:spcAft>
                          <a:spcPts val="0"/>
                        </a:spcAft>
                      </a:pPr>
                      <a:r>
                        <a:rPr lang="en-US" sz="1400" b="0">
                          <a:effectLst/>
                          <a:latin typeface="+mn-lt"/>
                          <a:ea typeface="Times New Roman"/>
                          <a:cs typeface="Times New Roman"/>
                        </a:rPr>
                        <a:t>36</a:t>
                      </a:r>
                      <a:endParaRPr lang="sr-Latn-RS" sz="1400" b="0">
                        <a:effectLst/>
                        <a:latin typeface="+mn-lt"/>
                        <a:ea typeface="Times New Roman"/>
                        <a:cs typeface="Times New Roman"/>
                      </a:endParaRPr>
                    </a:p>
                  </a:txBody>
                  <a:tcPr marL="68580" marR="68580" marT="0" marB="0" anchor="ctr"/>
                </a:tc>
                <a:tc>
                  <a:txBody>
                    <a:bodyPr/>
                    <a:lstStyle/>
                    <a:p>
                      <a:pPr>
                        <a:spcAft>
                          <a:spcPts val="0"/>
                        </a:spcAft>
                      </a:pPr>
                      <a:r>
                        <a:rPr lang="sr-Latn-RS" sz="1400" b="1">
                          <a:solidFill>
                            <a:schemeClr val="bg1"/>
                          </a:solidFill>
                          <a:effectLst/>
                          <a:latin typeface="+mn-lt"/>
                          <a:ea typeface="Times New Roman"/>
                          <a:cs typeface="Times New Roman"/>
                        </a:rPr>
                        <a:t>РЕЗУЛТАТ ПРЕ ОПОРЕЗИВАЊА</a:t>
                      </a: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-52,423</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75,615</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109,932</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-209.70</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c>
                  <a:txBody>
                    <a:bodyPr/>
                    <a:lstStyle/>
                    <a:p>
                      <a:pPr marL="0" algn="r" defTabSz="914400" rtl="0" eaLnBrk="1" latinLnBrk="0" hangingPunct="1">
                        <a:spcAft>
                          <a:spcPts val="0"/>
                        </a:spcAft>
                      </a:pPr>
                      <a:r>
                        <a:rPr lang="sr-Cyrl-RS" sz="1400" b="1" kern="1200">
                          <a:solidFill>
                            <a:schemeClr val="bg1"/>
                          </a:solidFill>
                          <a:effectLst/>
                          <a:latin typeface="+mn-lt"/>
                          <a:ea typeface="Times New Roman"/>
                          <a:cs typeface="Times New Roman"/>
                        </a:rPr>
                        <a:t>145.38</a:t>
                      </a:r>
                      <a:endParaRPr lang="sr-Latn-RS" sz="1400" b="1" kern="1200">
                        <a:solidFill>
                          <a:schemeClr val="bg1"/>
                        </a:solidFill>
                        <a:effectLst/>
                        <a:latin typeface="+mn-lt"/>
                        <a:ea typeface="Times New Roman"/>
                        <a:cs typeface="Times New Roman"/>
                      </a:endParaRPr>
                    </a:p>
                  </a:txBody>
                  <a:tcPr marL="68580" marR="68580" marT="0" marB="0" anchor="ctr">
                    <a:solidFill>
                      <a:schemeClr val="accent1"/>
                    </a:solidFill>
                  </a:tcPr>
                </a:tc>
              </a:tr>
            </a:tbl>
          </a:graphicData>
        </a:graphic>
      </p:graphicFrame>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27</a:t>
            </a:fld>
            <a:endParaRPr lang="sr-Latn-RS"/>
          </a:p>
        </p:txBody>
      </p:sp>
    </p:spTree>
    <p:extLst>
      <p:ext uri="{BB962C8B-B14F-4D97-AF65-F5344CB8AC3E}">
        <p14:creationId xmlns:p14="http://schemas.microsoft.com/office/powerpoint/2010/main" val="37735435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636" y="548680"/>
            <a:ext cx="8359973" cy="706090"/>
          </a:xfrm>
        </p:spPr>
        <p:txBody>
          <a:bodyPr>
            <a:noAutofit/>
          </a:bodyPr>
          <a:lstStyle/>
          <a:p>
            <a:r>
              <a:rPr lang="ru-RU" sz="28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4. остварени финанасијски резултат</a:t>
            </a:r>
            <a:endParaRPr lang="sr-Latn-RS" sz="2800"/>
          </a:p>
        </p:txBody>
      </p:sp>
      <p:sp>
        <p:nvSpPr>
          <p:cNvPr id="3" name="Content Placeholder 2"/>
          <p:cNvSpPr>
            <a:spLocks noGrp="1"/>
          </p:cNvSpPr>
          <p:nvPr>
            <p:ph idx="1"/>
          </p:nvPr>
        </p:nvSpPr>
        <p:spPr>
          <a:xfrm>
            <a:off x="179512" y="1628800"/>
            <a:ext cx="8784976" cy="4824536"/>
          </a:xfrm>
        </p:spPr>
        <p:txBody>
          <a:bodyPr>
            <a:noAutofit/>
          </a:bodyPr>
          <a:lstStyle/>
          <a:p>
            <a:pPr algn="just"/>
            <a:r>
              <a:rPr lang="ru-RU" sz="1800" b="1"/>
              <a:t>У овом периоду остварени су укупни приходи у износу од 2.941.700 хиљада динара и у односу на  план већи су за 30%, а у односу на остварење у прошлој години су већи за 71%. Укупни расходи су остварени  у износу од 2.866.085 хиљада динара и већи су за 62,65%, у односу на исти период прошле године, а у односу на план већи за 29,70</a:t>
            </a:r>
            <a:r>
              <a:rPr lang="ru-RU" sz="1800" b="1" smtClean="0"/>
              <a:t>%.</a:t>
            </a:r>
          </a:p>
          <a:p>
            <a:pPr algn="just"/>
            <a:r>
              <a:rPr lang="sr-Cyrl-RS" sz="1800" b="1" i="1" smtClean="0"/>
              <a:t>Пословни </a:t>
            </a:r>
            <a:r>
              <a:rPr lang="sr-Cyrl-RS" sz="1800" b="1" i="1"/>
              <a:t>(функционални) приходи</a:t>
            </a:r>
            <a:endParaRPr lang="sr-Latn-RS" sz="1800"/>
          </a:p>
          <a:p>
            <a:pPr marL="114300" indent="0" algn="just">
              <a:buNone/>
            </a:pPr>
            <a:r>
              <a:rPr lang="ru-RU" sz="1800"/>
              <a:t>Пословни (фукнционални) приходи представљају остварену премију , кориговану за премију пренету у реосигурање и кориговану за ефекте повећања/смањења преносне премије. У односу на остварење у претходној години они су већи  за 18,70%, док је у односу на план мањи за 5,88</a:t>
            </a:r>
            <a:r>
              <a:rPr lang="ru-RU" sz="1800" smtClean="0"/>
              <a:t>%.</a:t>
            </a:r>
          </a:p>
          <a:p>
            <a:pPr algn="just"/>
            <a:r>
              <a:rPr lang="sr-Cyrl-RS" sz="1800" b="1" i="1" smtClean="0"/>
              <a:t>Пословни </a:t>
            </a:r>
            <a:r>
              <a:rPr lang="sr-Cyrl-RS" sz="1800" b="1" i="1"/>
              <a:t>(функционални) рaсходи</a:t>
            </a:r>
            <a:endParaRPr lang="sr-Latn-RS" sz="1800"/>
          </a:p>
          <a:p>
            <a:pPr marL="114300" indent="0" algn="just">
              <a:buNone/>
            </a:pPr>
            <a:r>
              <a:rPr lang="ru-RU" sz="1800"/>
              <a:t>Пословни (фукнционални) расходи представљају расходе по основу  накнада штета, расхода за дугорочна резервисања, повећања/смањења резервисаних штета.  У односу на остварење у претходној години они су мањи за 45,07%, док је у односу на план  већи 2,46%.</a:t>
            </a:r>
            <a:endParaRPr lang="sr-Latn-RS" sz="18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28</a:t>
            </a:fld>
            <a:endParaRPr lang="sr-Latn-RS"/>
          </a:p>
        </p:txBody>
      </p:sp>
    </p:spTree>
    <p:extLst>
      <p:ext uri="{BB962C8B-B14F-4D97-AF65-F5344CB8AC3E}">
        <p14:creationId xmlns:p14="http://schemas.microsoft.com/office/powerpoint/2010/main" val="31221709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48680"/>
            <a:ext cx="8435280" cy="850106"/>
          </a:xfrm>
        </p:spPr>
        <p:txBody>
          <a:bodyPr>
            <a:noAutofit/>
          </a:bodyPr>
          <a:lstStyle/>
          <a:p>
            <a:r>
              <a:rPr lang="ru-RU" sz="28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4. остварени финанасијски резултат</a:t>
            </a:r>
            <a:endParaRPr lang="sr-Latn-RS" sz="2800"/>
          </a:p>
        </p:txBody>
      </p:sp>
      <p:sp>
        <p:nvSpPr>
          <p:cNvPr id="3" name="Content Placeholder 2"/>
          <p:cNvSpPr>
            <a:spLocks noGrp="1"/>
          </p:cNvSpPr>
          <p:nvPr>
            <p:ph idx="1"/>
          </p:nvPr>
        </p:nvSpPr>
        <p:spPr>
          <a:xfrm>
            <a:off x="0" y="1556792"/>
            <a:ext cx="9144000" cy="5301208"/>
          </a:xfrm>
        </p:spPr>
        <p:txBody>
          <a:bodyPr>
            <a:noAutofit/>
          </a:bodyPr>
          <a:lstStyle/>
          <a:p>
            <a:r>
              <a:rPr lang="sr-Cyrl-RS" sz="1600" b="1" i="1"/>
              <a:t>Бруто резултат из пословне активности</a:t>
            </a:r>
            <a:endParaRPr lang="sr-Latn-RS" sz="1600"/>
          </a:p>
          <a:p>
            <a:pPr marL="114300" indent="0" algn="just">
              <a:buNone/>
            </a:pPr>
            <a:r>
              <a:rPr lang="ru-RU" sz="1600"/>
              <a:t>Бруто резултат из пословне активности је позитиван  док је у претходној години био негативан, што је пре свега узроковано чињеницом да је у 2015. године забележено смањење резервисаних штета у самопридржају за 870</a:t>
            </a:r>
            <a:r>
              <a:rPr lang="ru-RU" sz="1600" smtClean="0"/>
              <a:t>%.</a:t>
            </a:r>
          </a:p>
          <a:p>
            <a:pPr algn="just"/>
            <a:r>
              <a:rPr lang="sr-Cyrl-RS" sz="1600" b="1" i="1" smtClean="0"/>
              <a:t>Нето </a:t>
            </a:r>
            <a:r>
              <a:rPr lang="sr-Cyrl-RS" sz="1600" b="1" i="1"/>
              <a:t>резултат из пословне активности</a:t>
            </a:r>
            <a:endParaRPr lang="sr-Latn-RS" sz="1600"/>
          </a:p>
          <a:p>
            <a:pPr marL="114300" indent="0" algn="just">
              <a:buNone/>
            </a:pPr>
            <a:r>
              <a:rPr lang="ru-RU" sz="1600" smtClean="0"/>
              <a:t>Нето </a:t>
            </a:r>
            <a:r>
              <a:rPr lang="ru-RU" sz="1600"/>
              <a:t>резултат из пословних активности представља збир бруто пословног резултата, резултата од активности инвестирања средстава осигурања и трошкова спровођења.</a:t>
            </a:r>
          </a:p>
          <a:p>
            <a:pPr marL="114300" indent="0" algn="just">
              <a:buNone/>
            </a:pPr>
            <a:r>
              <a:rPr lang="ru-RU" sz="1600" smtClean="0"/>
              <a:t>У </a:t>
            </a:r>
            <a:r>
              <a:rPr lang="ru-RU" sz="1600"/>
              <a:t>првом полугодишту 2015. године остварен је добитак  из нето пословне активности у износу од 22,719 хиљада динара док је претходне године остварен губитак. Нето добитак је  већи од планираног за 17,70%.</a:t>
            </a:r>
            <a:endParaRPr lang="sr-Latn-RS" sz="1600"/>
          </a:p>
          <a:p>
            <a:pPr algn="just"/>
            <a:r>
              <a:rPr lang="sr-Cyrl-RS" sz="1600" b="1" i="1"/>
              <a:t>Финансијски резултат </a:t>
            </a:r>
            <a:endParaRPr lang="sr-Latn-RS" sz="1600"/>
          </a:p>
          <a:p>
            <a:pPr marL="114300" indent="0" algn="just">
              <a:buNone/>
            </a:pPr>
            <a:r>
              <a:rPr lang="ru-RU" sz="1600"/>
              <a:t>У односу на остварење у претходној години финансијски приходи су већи 300,79% а у односу на план већи су за 27%. Финансијски расходи у односу на исти период већи су за 264%, а у односу на план већи су за 474% што је пре свега резултат дељења финансијских прихода и расхода на део који се односи на инвестирање и на део који се односи на финансијске приходе и расходе из делатности (позитивне и негативне курсне разлике).</a:t>
            </a:r>
            <a:endParaRPr lang="sr-Latn-RS" sz="16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29</a:t>
            </a:fld>
            <a:endParaRPr lang="sr-Latn-RS"/>
          </a:p>
        </p:txBody>
      </p:sp>
    </p:spTree>
    <p:extLst>
      <p:ext uri="{BB962C8B-B14F-4D97-AF65-F5344CB8AC3E}">
        <p14:creationId xmlns:p14="http://schemas.microsoft.com/office/powerpoint/2010/main" val="12435414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3.1. ДОГАЂАЈИ ЗНАЧАЈНИ ЗА ОСТВАРЕНУ ПРЕМИЈУ ПЕРИОДА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7" name="Content Placeholder 6"/>
          <p:cNvSpPr>
            <a:spLocks noGrp="1"/>
          </p:cNvSpPr>
          <p:nvPr>
            <p:ph sz="half" idx="1"/>
          </p:nvPr>
        </p:nvSpPr>
        <p:spPr>
          <a:xfrm>
            <a:off x="251520" y="1628800"/>
            <a:ext cx="8640960" cy="4968552"/>
          </a:xfrm>
        </p:spPr>
        <p:txBody>
          <a:bodyPr>
            <a:noAutofit/>
          </a:bodyPr>
          <a:lstStyle/>
          <a:p>
            <a:pPr lvl="0" algn="just"/>
            <a:r>
              <a:rPr lang="ru-RU" sz="2000" smtClean="0"/>
              <a:t>Пропорционални </a:t>
            </a:r>
            <a:r>
              <a:rPr lang="ru-RU" sz="2000"/>
              <a:t>уговори о реосигурању имовинских ризика реализовани у периоду 01.01.2015. – 30.06.2015. године су генерисали већи обим премије реосигурања у односу на исти период претходне године; </a:t>
            </a:r>
          </a:p>
          <a:p>
            <a:pPr lvl="0" algn="just"/>
            <a:r>
              <a:rPr lang="ru-RU" sz="2000" smtClean="0"/>
              <a:t>Непропорционални </a:t>
            </a:r>
            <a:r>
              <a:rPr lang="ru-RU" sz="2000"/>
              <a:t>уговори о реосигурању имовинских ризика реализовани у периоду 01.01.2015. – 30.06.2015.  године су генерисали већи обим премије реосигурања у односу на исти период претходне године; </a:t>
            </a:r>
          </a:p>
          <a:p>
            <a:pPr lvl="0" algn="just"/>
            <a:r>
              <a:rPr lang="ru-RU" sz="2000" smtClean="0"/>
              <a:t>Реализована </a:t>
            </a:r>
            <a:r>
              <a:rPr lang="ru-RU" sz="2000"/>
              <a:t>су нови аутоматски програми реосигурања са постојећим и новим Цедентима, што је условило већи обим генерисане премије;</a:t>
            </a:r>
          </a:p>
          <a:p>
            <a:pPr lvl="0" algn="just"/>
            <a:r>
              <a:rPr lang="ru-RU" sz="2000" smtClean="0"/>
              <a:t>Реализована </a:t>
            </a:r>
            <a:r>
              <a:rPr lang="ru-RU" sz="2000"/>
              <a:t>су нова факултативна покрића у односу на исти период претходне године; </a:t>
            </a:r>
          </a:p>
          <a:p>
            <a:pPr lvl="0" algn="just"/>
            <a:r>
              <a:rPr lang="ru-RU" sz="2000" smtClean="0"/>
              <a:t>Успостављена </a:t>
            </a:r>
            <a:r>
              <a:rPr lang="ru-RU" sz="2000"/>
              <a:t>су нова покрића са локалним реосигуравачима на тржишту. </a:t>
            </a:r>
          </a:p>
        </p:txBody>
      </p:sp>
      <p:sp>
        <p:nvSpPr>
          <p:cNvPr id="5" name="Slide Number Placeholder 4"/>
          <p:cNvSpPr>
            <a:spLocks noGrp="1"/>
          </p:cNvSpPr>
          <p:nvPr>
            <p:ph type="sldNum" sz="quarter" idx="12"/>
          </p:nvPr>
        </p:nvSpPr>
        <p:spPr>
          <a:xfrm>
            <a:off x="8517117" y="6309320"/>
            <a:ext cx="548640" cy="396240"/>
          </a:xfrm>
        </p:spPr>
        <p:txBody>
          <a:bodyPr/>
          <a:lstStyle/>
          <a:p>
            <a:fld id="{777A3D64-ED61-40FB-A163-2BCDD749228F}" type="slidenum">
              <a:rPr lang="sr-Latn-RS" smtClean="0"/>
              <a:t>3</a:t>
            </a:fld>
            <a:endParaRPr lang="sr-Latn-RS"/>
          </a:p>
        </p:txBody>
      </p:sp>
    </p:spTree>
    <p:extLst>
      <p:ext uri="{BB962C8B-B14F-4D97-AF65-F5344CB8AC3E}">
        <p14:creationId xmlns:p14="http://schemas.microsoft.com/office/powerpoint/2010/main" val="34164485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76672"/>
            <a:ext cx="8435280" cy="850106"/>
          </a:xfrm>
        </p:spPr>
        <p:txBody>
          <a:bodyPr>
            <a:noAutofit/>
          </a:bodyPr>
          <a:lstStyle/>
          <a:p>
            <a:r>
              <a:rPr lang="ru-RU" sz="28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4. остварени финанасијски резултат</a:t>
            </a:r>
            <a:endParaRPr lang="sr-Latn-RS" sz="2800"/>
          </a:p>
        </p:txBody>
      </p:sp>
      <p:sp>
        <p:nvSpPr>
          <p:cNvPr id="3" name="Content Placeholder 2"/>
          <p:cNvSpPr>
            <a:spLocks noGrp="1"/>
          </p:cNvSpPr>
          <p:nvPr>
            <p:ph idx="1"/>
          </p:nvPr>
        </p:nvSpPr>
        <p:spPr>
          <a:xfrm>
            <a:off x="0" y="1556792"/>
            <a:ext cx="9036496" cy="5184576"/>
          </a:xfrm>
        </p:spPr>
        <p:txBody>
          <a:bodyPr>
            <a:noAutofit/>
          </a:bodyPr>
          <a:lstStyle/>
          <a:p>
            <a:r>
              <a:rPr lang="sr-Cyrl-RS" sz="2000" b="1" i="1"/>
              <a:t>Резултат од усклађивања вредности имовине </a:t>
            </a:r>
            <a:endParaRPr lang="sr-Latn-RS" sz="2000"/>
          </a:p>
          <a:p>
            <a:pPr marL="114300" indent="0" algn="just">
              <a:buNone/>
            </a:pPr>
            <a:r>
              <a:rPr lang="ru-RU" sz="2000"/>
              <a:t>У односу на остварење у претходној години резултат од усклађивања вредности имовине је погоршан за 2,7% из разлога што је претходних година исправка потраживања од повезаних лица била знатно виша због евидентиране доцње у измиривању обавеза, а која је наплаћивана у првом кварталу следеће године. На крају 2014. године постигнута је уредност у измиривању обавеза, тако да су потраживања од Компаније Дунав осигурање исправљена 0% , што је значајно умањило и приходе који представљају наплаћена потраживања која су била у исправци претходних година.</a:t>
            </a:r>
          </a:p>
          <a:p>
            <a:pPr marL="114300" indent="0" algn="just">
              <a:buNone/>
            </a:pPr>
            <a:r>
              <a:rPr lang="ru-RU" sz="2000" smtClean="0"/>
              <a:t>Расходи </a:t>
            </a:r>
            <a:r>
              <a:rPr lang="ru-RU" sz="2000"/>
              <a:t>по основу обезвређивања имовине  мањи су у односу на претходну годину за  51,85%, а у односу на планиране вредности већи су за 17%. </a:t>
            </a: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30</a:t>
            </a:fld>
            <a:endParaRPr lang="sr-Latn-RS"/>
          </a:p>
        </p:txBody>
      </p:sp>
    </p:spTree>
    <p:extLst>
      <p:ext uri="{BB962C8B-B14F-4D97-AF65-F5344CB8AC3E}">
        <p14:creationId xmlns:p14="http://schemas.microsoft.com/office/powerpoint/2010/main" val="18869963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76672"/>
            <a:ext cx="8435280" cy="850106"/>
          </a:xfrm>
        </p:spPr>
        <p:txBody>
          <a:bodyPr>
            <a:noAutofit/>
          </a:bodyPr>
          <a:lstStyle/>
          <a:p>
            <a:r>
              <a:rPr lang="ru-RU" sz="28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4. остварени финанасијски резултат</a:t>
            </a:r>
            <a:endParaRPr lang="sr-Latn-RS" sz="2800"/>
          </a:p>
        </p:txBody>
      </p:sp>
      <p:sp>
        <p:nvSpPr>
          <p:cNvPr id="3" name="Content Placeholder 2"/>
          <p:cNvSpPr>
            <a:spLocks noGrp="1"/>
          </p:cNvSpPr>
          <p:nvPr>
            <p:ph idx="1"/>
          </p:nvPr>
        </p:nvSpPr>
        <p:spPr>
          <a:xfrm>
            <a:off x="0" y="1124744"/>
            <a:ext cx="9036496" cy="5400600"/>
          </a:xfrm>
        </p:spPr>
        <p:txBody>
          <a:bodyPr>
            <a:noAutofit/>
          </a:bodyPr>
          <a:lstStyle/>
          <a:p>
            <a:r>
              <a:rPr lang="sr-Cyrl-RS" sz="1800" b="1" i="1"/>
              <a:t>Резултат од усклађивања вредности имовине </a:t>
            </a:r>
            <a:endParaRPr lang="sr-Latn-RS" sz="1800"/>
          </a:p>
          <a:p>
            <a:pPr marL="114300" indent="0" algn="just">
              <a:buNone/>
            </a:pPr>
            <a:r>
              <a:rPr lang="ru-RU" sz="1800" smtClean="0"/>
              <a:t>Друштво </a:t>
            </a:r>
            <a:r>
              <a:rPr lang="ru-RU" sz="1800"/>
              <a:t>је дана 9.4.2015. године уз сагласност Надзорног одбора, потписало комутациони споразум са Ликвидационим бироом државе Њујорк, који је надлежан за спровођење ликвидационог поступка осигуравајуће компаније Мидланд, на износ од 700.000 УСД којим се затварају све садашње, прошле и будуће обавезе Друштва и Компаније Дунав осигурање према цеденту Мидланд. Споразум је потврђен од стране Њујоршког суда дана 16.06.2015. године. С обзиром да је Друштво имало евидентиране обавезе према истом у износу 1.531.186,48 УСД,  позитивну разлику смањења обавеза у динарској противвредности од 87,986 хиљада динара евидентирало је као остали приход.</a:t>
            </a:r>
          </a:p>
          <a:p>
            <a:pPr marL="114300" indent="0" algn="just">
              <a:buNone/>
            </a:pPr>
            <a:r>
              <a:rPr lang="ru-RU" sz="1800"/>
              <a:t>Посредник у овом послу је била консултатнска кућа Глобал Ре из Лондона,  са којом је Друштво уз сагласност Надзорног одбора закључило уговор дана 24.3.2015. године. Фактурисана услуга у динарској противвредности од 143.042 УСД је аналогно основном послу евидентирана  као остали расход у износу од 18,223 хиљада динара.</a:t>
            </a:r>
          </a:p>
          <a:p>
            <a:pPr marL="114300" indent="0" algn="just">
              <a:buNone/>
            </a:pPr>
            <a:r>
              <a:rPr lang="ru-RU" sz="1800"/>
              <a:t>Поред наведеног Друштво је по овом послу остварило и позитиван ефекат од укидања резервисаних штета у динарској противвредности УСД 513.139.,29 од 55.281 хиљада динара који је евидентиран у оквиру пословних прихода.</a:t>
            </a:r>
          </a:p>
          <a:p>
            <a:pPr marL="114300" indent="0" algn="just">
              <a:buNone/>
            </a:pPr>
            <a:endParaRPr lang="sr-Latn-RS" sz="16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31</a:t>
            </a:fld>
            <a:endParaRPr lang="sr-Latn-RS"/>
          </a:p>
        </p:txBody>
      </p:sp>
    </p:spTree>
    <p:extLst>
      <p:ext uri="{BB962C8B-B14F-4D97-AF65-F5344CB8AC3E}">
        <p14:creationId xmlns:p14="http://schemas.microsoft.com/office/powerpoint/2010/main" val="10346066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352928" cy="1008112"/>
          </a:xfrm>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5.	ТРОШКОВИ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ПОСЛОВАЊА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И </a:t>
            </a:r>
            <a:b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b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СПРОВОЂЕЊА </a:t>
            </a:r>
            <a:endParaRPr lang="sr-Latn-RS" sz="3600"/>
          </a:p>
        </p:txBody>
      </p:sp>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32</a:t>
            </a:fld>
            <a:endParaRPr lang="sr-Latn-RS"/>
          </a:p>
        </p:txBody>
      </p:sp>
      <p:sp>
        <p:nvSpPr>
          <p:cNvPr id="5" name="Content Placeholder 4"/>
          <p:cNvSpPr>
            <a:spLocks noGrp="1"/>
          </p:cNvSpPr>
          <p:nvPr>
            <p:ph idx="1"/>
          </p:nvPr>
        </p:nvSpPr>
        <p:spPr>
          <a:xfrm>
            <a:off x="179512" y="1628800"/>
            <a:ext cx="8784976" cy="4608512"/>
          </a:xfrm>
        </p:spPr>
        <p:txBody>
          <a:bodyPr/>
          <a:lstStyle/>
          <a:p>
            <a:pPr algn="just"/>
            <a:r>
              <a:rPr lang="sr-Cyrl-RS" sz="1800"/>
              <a:t>Крајем 2014. године, Народна банка Србије је донела Одлуку о изменама контног оквира и обрасцима финансијских извештаја за финансијске инстуције. Наведеном Одлуком је промењено евидентирање провизија реосигурања. Наиме трошкови провизије се евидентирају у оквиру групе 54 односно за износ обрачунате провизије се повећавају трошкови спровођења реосигурања, а за износ примљене провизије се умањују .</a:t>
            </a:r>
            <a:endParaRPr lang="sr-Latn-RS" sz="1800"/>
          </a:p>
          <a:p>
            <a:pPr algn="just"/>
            <a:r>
              <a:rPr lang="sr-Cyrl-RS" sz="1800"/>
              <a:t>Трошкови пословања обухватају трошкове спровођења реосигурања, трошкове извиђаја и процене и трошкове депоновања и улагања.</a:t>
            </a:r>
            <a:endParaRPr lang="sr-Latn-RS" sz="1800"/>
          </a:p>
          <a:p>
            <a:pPr algn="just"/>
            <a:r>
              <a:rPr lang="sr-Cyrl-RS" sz="1800"/>
              <a:t>Остварени укупни трошкови пословања без провизије су  у периоду од 01.01. до 30.06.2015. године  мањи од остварених у истом периоду за 3,30%, а од планираних за 10,44.</a:t>
            </a:r>
            <a:endParaRPr lang="sr-Latn-RS" sz="1800"/>
          </a:p>
          <a:p>
            <a:pPr algn="just"/>
            <a:r>
              <a:rPr lang="sr-Cyrl-RS" sz="1800"/>
              <a:t>Трошкови спровођења реосигурања који се покривају из режијског додатка износе 25.578 хиљада динара, и мањи су од остварених у истом периоду за 53,17%, а од планираних за 45,76</a:t>
            </a:r>
            <a:r>
              <a:rPr lang="sr-Cyrl-RS" sz="1800" smtClean="0"/>
              <a:t>%.</a:t>
            </a:r>
            <a:endParaRPr lang="sr-Latn-RS" sz="1800"/>
          </a:p>
        </p:txBody>
      </p:sp>
    </p:spTree>
    <p:extLst>
      <p:ext uri="{BB962C8B-B14F-4D97-AF65-F5344CB8AC3E}">
        <p14:creationId xmlns:p14="http://schemas.microsoft.com/office/powerpoint/2010/main" val="33242287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352928" cy="1008112"/>
          </a:xfrm>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5.	ТРОШКОВИ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ПОСЛОВАЊА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И </a:t>
            </a:r>
            <a:b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b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СПРОВОЂЕЊА </a:t>
            </a:r>
            <a:endParaRPr lang="sr-Latn-RS" sz="3600"/>
          </a:p>
        </p:txBody>
      </p:sp>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33</a:t>
            </a:fld>
            <a:endParaRPr lang="sr-Latn-RS"/>
          </a:p>
        </p:txBody>
      </p:sp>
      <p:graphicFrame>
        <p:nvGraphicFramePr>
          <p:cNvPr id="4" name="Table 3"/>
          <p:cNvGraphicFramePr>
            <a:graphicFrameLocks noGrp="1"/>
          </p:cNvGraphicFramePr>
          <p:nvPr>
            <p:extLst>
              <p:ext uri="{D42A27DB-BD31-4B8C-83A1-F6EECF244321}">
                <p14:modId xmlns:p14="http://schemas.microsoft.com/office/powerpoint/2010/main" val="1979906356"/>
              </p:ext>
            </p:extLst>
          </p:nvPr>
        </p:nvGraphicFramePr>
        <p:xfrm>
          <a:off x="72008" y="1403529"/>
          <a:ext cx="8964488" cy="4998720"/>
        </p:xfrm>
        <a:graphic>
          <a:graphicData uri="http://schemas.openxmlformats.org/drawingml/2006/table">
            <a:tbl>
              <a:tblPr firstRow="1" firstCol="1" bandRow="1">
                <a:tableStyleId>{5C22544A-7EE6-4342-B048-85BDC9FD1C3A}</a:tableStyleId>
              </a:tblPr>
              <a:tblGrid>
                <a:gridCol w="502997"/>
                <a:gridCol w="2628843"/>
                <a:gridCol w="1080120"/>
                <a:gridCol w="1080120"/>
                <a:gridCol w="1195763"/>
                <a:gridCol w="1433223"/>
                <a:gridCol w="1043422"/>
              </a:tblGrid>
              <a:tr h="721919">
                <a:tc>
                  <a:txBody>
                    <a:bodyPr/>
                    <a:lstStyle/>
                    <a:p>
                      <a:pPr algn="ctr">
                        <a:spcAft>
                          <a:spcPts val="0"/>
                        </a:spcAft>
                      </a:pPr>
                      <a:r>
                        <a:rPr lang="sr-Latn-RS" sz="1200">
                          <a:effectLst/>
                        </a:rPr>
                        <a:t>Рн</a:t>
                      </a:r>
                      <a:endParaRPr lang="sr-Latn-RS" sz="1200">
                        <a:effectLst/>
                        <a:latin typeface="Times New Roman"/>
                        <a:ea typeface="Times New Roman"/>
                      </a:endParaRPr>
                    </a:p>
                  </a:txBody>
                  <a:tcPr marL="38774" marR="38774" marT="0" marB="0" anchor="ctr"/>
                </a:tc>
                <a:tc>
                  <a:txBody>
                    <a:bodyPr/>
                    <a:lstStyle/>
                    <a:p>
                      <a:pPr algn="ctr">
                        <a:spcAft>
                          <a:spcPts val="0"/>
                        </a:spcAft>
                      </a:pPr>
                      <a:r>
                        <a:rPr lang="sr-Latn-RS" sz="1200">
                          <a:effectLst/>
                        </a:rPr>
                        <a:t>врста трошка</a:t>
                      </a:r>
                      <a:endParaRPr lang="sr-Latn-RS" sz="1200">
                        <a:effectLst/>
                        <a:latin typeface="Times New Roman"/>
                        <a:ea typeface="Times New Roman"/>
                      </a:endParaRPr>
                    </a:p>
                  </a:txBody>
                  <a:tcPr marL="38774" marR="38774" marT="0" marB="0" anchor="ctr"/>
                </a:tc>
                <a:tc>
                  <a:txBody>
                    <a:bodyPr/>
                    <a:lstStyle/>
                    <a:p>
                      <a:pPr algn="ctr">
                        <a:spcAft>
                          <a:spcPts val="0"/>
                        </a:spcAft>
                      </a:pPr>
                      <a:r>
                        <a:rPr lang="sr-Latn-RS" sz="1200">
                          <a:effectLst/>
                        </a:rPr>
                        <a:t>Укупно 2014</a:t>
                      </a:r>
                      <a:endParaRPr lang="sr-Latn-RS" sz="1200">
                        <a:effectLst/>
                        <a:latin typeface="Times New Roman"/>
                        <a:ea typeface="Times New Roman"/>
                      </a:endParaRPr>
                    </a:p>
                  </a:txBody>
                  <a:tcPr marL="38774" marR="38774" marT="0" marB="0" anchor="ctr"/>
                </a:tc>
                <a:tc>
                  <a:txBody>
                    <a:bodyPr/>
                    <a:lstStyle/>
                    <a:p>
                      <a:pPr algn="ctr">
                        <a:spcAft>
                          <a:spcPts val="0"/>
                        </a:spcAft>
                      </a:pPr>
                      <a:r>
                        <a:rPr lang="sr-Latn-RS" sz="1200">
                          <a:effectLst/>
                        </a:rPr>
                        <a:t>Укупно план 2015</a:t>
                      </a:r>
                      <a:endParaRPr lang="sr-Latn-RS" sz="1200">
                        <a:effectLst/>
                        <a:latin typeface="Times New Roman"/>
                        <a:ea typeface="Times New Roman"/>
                      </a:endParaRPr>
                    </a:p>
                  </a:txBody>
                  <a:tcPr marL="38774" marR="38774" marT="0" marB="0" anchor="ctr"/>
                </a:tc>
                <a:tc>
                  <a:txBody>
                    <a:bodyPr/>
                    <a:lstStyle/>
                    <a:p>
                      <a:pPr algn="ctr">
                        <a:spcAft>
                          <a:spcPts val="0"/>
                        </a:spcAft>
                      </a:pPr>
                      <a:r>
                        <a:rPr lang="sr-Latn-RS" sz="1200">
                          <a:effectLst/>
                        </a:rPr>
                        <a:t>Укупно 2015</a:t>
                      </a:r>
                      <a:endParaRPr lang="sr-Latn-RS" sz="1200">
                        <a:effectLst/>
                        <a:latin typeface="Times New Roman"/>
                        <a:ea typeface="Times New Roman"/>
                      </a:endParaRPr>
                    </a:p>
                  </a:txBody>
                  <a:tcPr marL="38774" marR="38774" marT="0" marB="0" anchor="ctr"/>
                </a:tc>
                <a:tc>
                  <a:txBody>
                    <a:bodyPr/>
                    <a:lstStyle/>
                    <a:p>
                      <a:pPr algn="ctr">
                        <a:spcAft>
                          <a:spcPts val="0"/>
                        </a:spcAft>
                      </a:pPr>
                      <a:r>
                        <a:rPr lang="sr-Latn-RS" sz="1200" smtClean="0">
                          <a:effectLst/>
                        </a:rPr>
                        <a:t>Индекс </a:t>
                      </a:r>
                      <a:r>
                        <a:rPr lang="sr-Latn-RS" sz="1200">
                          <a:effectLst/>
                        </a:rPr>
                        <a:t>остварење 2015/остварење 2014</a:t>
                      </a:r>
                      <a:endParaRPr lang="sr-Latn-RS" sz="1200">
                        <a:effectLst/>
                        <a:latin typeface="Times New Roman"/>
                        <a:ea typeface="Times New Roman"/>
                      </a:endParaRPr>
                    </a:p>
                  </a:txBody>
                  <a:tcPr marL="38774" marR="38774" marT="0" marB="0" anchor="ctr"/>
                </a:tc>
                <a:tc>
                  <a:txBody>
                    <a:bodyPr/>
                    <a:lstStyle/>
                    <a:p>
                      <a:pPr algn="ctr">
                        <a:spcAft>
                          <a:spcPts val="0"/>
                        </a:spcAft>
                      </a:pPr>
                      <a:r>
                        <a:rPr lang="sr-Cyrl-RS" sz="1200" smtClean="0">
                          <a:effectLst/>
                        </a:rPr>
                        <a:t>Индекс</a:t>
                      </a:r>
                      <a:r>
                        <a:rPr lang="sr-Latn-RS" sz="1200" smtClean="0">
                          <a:effectLst/>
                        </a:rPr>
                        <a:t> </a:t>
                      </a:r>
                      <a:r>
                        <a:rPr lang="sr-Latn-RS" sz="1200">
                          <a:effectLst/>
                        </a:rPr>
                        <a:t>план 2015/план 2014</a:t>
                      </a:r>
                      <a:endParaRPr lang="sr-Latn-RS" sz="1200">
                        <a:effectLst/>
                        <a:latin typeface="Times New Roman"/>
                        <a:ea typeface="Times New Roman"/>
                      </a:endParaRPr>
                    </a:p>
                  </a:txBody>
                  <a:tcPr marL="38774" marR="38774" marT="0" marB="0" anchor="ctr"/>
                </a:tc>
              </a:tr>
              <a:tr h="180000">
                <a:tc>
                  <a:txBody>
                    <a:bodyPr/>
                    <a:lstStyle/>
                    <a:p>
                      <a:pPr algn="ctr">
                        <a:spcAft>
                          <a:spcPts val="0"/>
                        </a:spcAft>
                      </a:pPr>
                      <a:r>
                        <a:rPr lang="sr-Latn-RS" sz="1400">
                          <a:effectLst/>
                        </a:rPr>
                        <a:t>530</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Амортизација</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5,171</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5,270</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5,459</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105.57</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103.59</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535</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Резервисања по МРС</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0</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0</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0</a:t>
                      </a:r>
                      <a:endParaRPr lang="sr-Latn-RS" sz="1400">
                        <a:effectLst/>
                        <a:latin typeface="Times New Roman"/>
                        <a:ea typeface="Times New Roman"/>
                      </a:endParaRPr>
                    </a:p>
                  </a:txBody>
                  <a:tcPr marL="38774" marR="38774" marT="0" marB="0"/>
                </a:tc>
                <a:tc>
                  <a:txBody>
                    <a:bodyPr/>
                    <a:lstStyle/>
                    <a:p>
                      <a:endParaRPr lang="sr-Latn-RS" sz="1400">
                        <a:effectLst/>
                        <a:latin typeface="Times New Roman"/>
                      </a:endParaRPr>
                    </a:p>
                  </a:txBody>
                  <a:tcPr marL="38774" marR="38774" marT="0" marB="0"/>
                </a:tc>
                <a:tc>
                  <a:txBody>
                    <a:bodyPr/>
                    <a:lstStyle/>
                    <a:p>
                      <a:endParaRPr lang="sr-Latn-RS" sz="1400">
                        <a:effectLst/>
                        <a:latin typeface="Times New Roman"/>
                      </a:endParaRPr>
                    </a:p>
                  </a:txBody>
                  <a:tcPr marL="38774" marR="38774" marT="0" marB="0"/>
                </a:tc>
              </a:tr>
              <a:tr h="180000">
                <a:tc>
                  <a:txBody>
                    <a:bodyPr/>
                    <a:lstStyle/>
                    <a:p>
                      <a:pPr algn="ctr">
                        <a:spcAft>
                          <a:spcPts val="0"/>
                        </a:spcAft>
                      </a:pPr>
                      <a:r>
                        <a:rPr lang="sr-Latn-RS" sz="1400">
                          <a:effectLst/>
                        </a:rPr>
                        <a:t>540</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Трошкови материјала</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442</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619</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780</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176.47</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126.01</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541</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Гориво и енергија</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691</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172</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149</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21.56</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86.63</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542</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Производне услуге</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141,699</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181,691</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157,290</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111.00</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86.57</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543</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Трошкови рекламе</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0</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50</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24</a:t>
                      </a:r>
                      <a:endParaRPr lang="sr-Latn-RS" sz="1400">
                        <a:effectLst/>
                        <a:latin typeface="Times New Roman"/>
                        <a:ea typeface="Times New Roman"/>
                      </a:endParaRPr>
                    </a:p>
                  </a:txBody>
                  <a:tcPr marL="38774" marR="38774" marT="0" marB="0"/>
                </a:tc>
                <a:tc>
                  <a:txBody>
                    <a:bodyPr/>
                    <a:lstStyle/>
                    <a:p>
                      <a:endParaRPr lang="sr-Latn-RS" sz="1400">
                        <a:effectLst/>
                        <a:latin typeface="Times New Roman"/>
                      </a:endParaRPr>
                    </a:p>
                  </a:txBody>
                  <a:tcPr marL="38774" marR="38774" marT="0" marB="0"/>
                </a:tc>
                <a:tc>
                  <a:txBody>
                    <a:bodyPr/>
                    <a:lstStyle/>
                    <a:p>
                      <a:pPr algn="r">
                        <a:spcAft>
                          <a:spcPts val="0"/>
                        </a:spcAft>
                      </a:pPr>
                      <a:r>
                        <a:rPr lang="sr-Latn-RS" sz="1400">
                          <a:effectLst/>
                        </a:rPr>
                        <a:t>48.00</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544</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Репрезентација</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266</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667</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566</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212.78</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84.86</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545</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Премија осигурања</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419</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815</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513</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122.43</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62.94</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546</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Порези и доприноси</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1,128</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2,603</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752</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66.67</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28.89</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547</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Банкарске услуге</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1,226</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1,128</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2,204</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179.77</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195.39</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548</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Непроизводне услуге</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10,051</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11,668</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11,563</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115.04</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99.10</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549</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Остали </a:t>
                      </a:r>
                      <a:r>
                        <a:rPr lang="sr-Latn-RS" sz="1400" smtClean="0">
                          <a:effectLst/>
                        </a:rPr>
                        <a:t>немат</a:t>
                      </a:r>
                      <a:r>
                        <a:rPr lang="sr-Cyrl-RS" sz="1400" smtClean="0">
                          <a:effectLst/>
                        </a:rPr>
                        <a:t>.</a:t>
                      </a:r>
                      <a:r>
                        <a:rPr lang="sr-Latn-RS" sz="1400" smtClean="0">
                          <a:effectLst/>
                        </a:rPr>
                        <a:t> </a:t>
                      </a:r>
                      <a:r>
                        <a:rPr lang="sr-Latn-RS" sz="1400">
                          <a:effectLst/>
                        </a:rPr>
                        <a:t>трошкови</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2,144</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1,028</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925</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43.14</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89.98</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550</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Зараде и накнаде</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37,325</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34,799</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35,513</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95.15</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102.05</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551</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Доприноси на зараде</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6,281</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6,516</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6,104</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97.18</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93.68</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552</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Накнаде по уговору о делу</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1,479</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3,050</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1,791</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121.10</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58.72</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554</a:t>
                      </a:r>
                      <a:endParaRPr lang="sr-Latn-RS" sz="1400">
                        <a:effectLst/>
                        <a:latin typeface="Times New Roman"/>
                        <a:ea typeface="Times New Roman"/>
                      </a:endParaRPr>
                    </a:p>
                  </a:txBody>
                  <a:tcPr marL="38774" marR="38774" marT="0" marB="0"/>
                </a:tc>
                <a:tc>
                  <a:txBody>
                    <a:bodyPr/>
                    <a:lstStyle/>
                    <a:p>
                      <a:pPr>
                        <a:spcAft>
                          <a:spcPts val="0"/>
                        </a:spcAft>
                      </a:pPr>
                      <a:r>
                        <a:rPr lang="sr-Latn-RS" sz="1400" smtClean="0">
                          <a:effectLst/>
                        </a:rPr>
                        <a:t>Тр</a:t>
                      </a:r>
                      <a:r>
                        <a:rPr lang="sr-Cyrl-RS" sz="1400" smtClean="0">
                          <a:effectLst/>
                        </a:rPr>
                        <a:t>.</a:t>
                      </a:r>
                      <a:r>
                        <a:rPr lang="sr-Latn-RS" sz="1400" smtClean="0">
                          <a:effectLst/>
                        </a:rPr>
                        <a:t> нак</a:t>
                      </a:r>
                      <a:r>
                        <a:rPr lang="sr-Cyrl-RS" sz="1400" smtClean="0">
                          <a:effectLst/>
                        </a:rPr>
                        <a:t>.</a:t>
                      </a:r>
                      <a:r>
                        <a:rPr lang="sr-Latn-RS" sz="1400" smtClean="0">
                          <a:effectLst/>
                        </a:rPr>
                        <a:t> </a:t>
                      </a:r>
                      <a:r>
                        <a:rPr lang="sr-Latn-RS" sz="1400">
                          <a:effectLst/>
                        </a:rPr>
                        <a:t>по </a:t>
                      </a:r>
                      <a:r>
                        <a:rPr lang="sr-Latn-RS" sz="1400" smtClean="0">
                          <a:effectLst/>
                        </a:rPr>
                        <a:t>уг</a:t>
                      </a:r>
                      <a:r>
                        <a:rPr lang="sr-Cyrl-RS" sz="1400" smtClean="0">
                          <a:effectLst/>
                        </a:rPr>
                        <a:t>.</a:t>
                      </a:r>
                      <a:r>
                        <a:rPr lang="sr-Latn-RS" sz="1400" smtClean="0">
                          <a:effectLst/>
                        </a:rPr>
                        <a:t> </a:t>
                      </a:r>
                      <a:r>
                        <a:rPr lang="sr-Latn-RS" sz="1400">
                          <a:effectLst/>
                        </a:rPr>
                        <a:t>о </a:t>
                      </a:r>
                      <a:r>
                        <a:rPr lang="sr-Cyrl-RS" sz="1400" smtClean="0">
                          <a:effectLst/>
                        </a:rPr>
                        <a:t>пп</a:t>
                      </a:r>
                      <a:r>
                        <a:rPr lang="sr-Latn-RS" sz="1400" smtClean="0">
                          <a:effectLst/>
                        </a:rPr>
                        <a:t> посл</a:t>
                      </a:r>
                      <a:r>
                        <a:rPr lang="sr-Cyrl-RS" sz="1400" smtClean="0">
                          <a:effectLst/>
                        </a:rPr>
                        <a:t>.</a:t>
                      </a:r>
                      <a:endParaRPr lang="sr-Latn-RS" sz="1400">
                        <a:effectLst/>
                        <a:latin typeface="Times New Roman"/>
                        <a:ea typeface="Times New Roman"/>
                      </a:endParaRPr>
                    </a:p>
                  </a:txBody>
                  <a:tcPr marL="38774" marR="38774" marT="0" marB="0"/>
                </a:tc>
                <a:tc>
                  <a:txBody>
                    <a:bodyPr/>
                    <a:lstStyle/>
                    <a:p>
                      <a:endParaRPr lang="sr-Latn-RS" sz="1400">
                        <a:effectLst/>
                        <a:latin typeface="Times New Roman"/>
                      </a:endParaRPr>
                    </a:p>
                  </a:txBody>
                  <a:tcPr marL="38774" marR="38774" marT="0" marB="0"/>
                </a:tc>
                <a:tc>
                  <a:txBody>
                    <a:bodyPr/>
                    <a:lstStyle/>
                    <a:p>
                      <a:endParaRPr lang="sr-Latn-RS" sz="1400">
                        <a:effectLst/>
                        <a:latin typeface="Times New Roman"/>
                      </a:endParaRPr>
                    </a:p>
                  </a:txBody>
                  <a:tcPr marL="38774" marR="38774" marT="0" marB="0"/>
                </a:tc>
                <a:tc>
                  <a:txBody>
                    <a:bodyPr/>
                    <a:lstStyle/>
                    <a:p>
                      <a:pPr algn="r">
                        <a:spcAft>
                          <a:spcPts val="0"/>
                        </a:spcAft>
                      </a:pPr>
                      <a:r>
                        <a:rPr lang="sr-Latn-RS" sz="1400">
                          <a:effectLst/>
                        </a:rPr>
                        <a:t>270</a:t>
                      </a:r>
                      <a:endParaRPr lang="sr-Latn-RS" sz="1400">
                        <a:effectLst/>
                        <a:latin typeface="Times New Roman"/>
                        <a:ea typeface="Times New Roman"/>
                      </a:endParaRPr>
                    </a:p>
                  </a:txBody>
                  <a:tcPr marL="38774" marR="38774" marT="0" marB="0"/>
                </a:tc>
                <a:tc>
                  <a:txBody>
                    <a:bodyPr/>
                    <a:lstStyle/>
                    <a:p>
                      <a:endParaRPr lang="sr-Latn-RS" sz="1400">
                        <a:effectLst/>
                        <a:latin typeface="Times New Roman"/>
                      </a:endParaRPr>
                    </a:p>
                  </a:txBody>
                  <a:tcPr marL="38774" marR="38774" marT="0" marB="0"/>
                </a:tc>
                <a:tc>
                  <a:txBody>
                    <a:bodyPr/>
                    <a:lstStyle/>
                    <a:p>
                      <a:endParaRPr lang="sr-Latn-RS" sz="1400">
                        <a:effectLst/>
                        <a:latin typeface="Times New Roman"/>
                      </a:endParaRPr>
                    </a:p>
                  </a:txBody>
                  <a:tcPr marL="38774" marR="38774" marT="0" marB="0"/>
                </a:tc>
              </a:tr>
              <a:tr h="180000">
                <a:tc>
                  <a:txBody>
                    <a:bodyPr/>
                    <a:lstStyle/>
                    <a:p>
                      <a:pPr algn="ctr">
                        <a:spcAft>
                          <a:spcPts val="0"/>
                        </a:spcAft>
                      </a:pPr>
                      <a:r>
                        <a:rPr lang="sr-Latn-RS" sz="1400">
                          <a:effectLst/>
                        </a:rPr>
                        <a:t>555</a:t>
                      </a:r>
                      <a:endParaRPr lang="sr-Latn-RS" sz="1400">
                        <a:effectLst/>
                        <a:latin typeface="Times New Roman"/>
                        <a:ea typeface="Times New Roman"/>
                      </a:endParaRPr>
                    </a:p>
                  </a:txBody>
                  <a:tcPr marL="38774" marR="38774" marT="0" marB="0"/>
                </a:tc>
                <a:tc>
                  <a:txBody>
                    <a:bodyPr/>
                    <a:lstStyle/>
                    <a:p>
                      <a:pPr>
                        <a:spcAft>
                          <a:spcPts val="0"/>
                        </a:spcAft>
                      </a:pPr>
                      <a:r>
                        <a:rPr lang="sr-Cyrl-RS" sz="1400">
                          <a:effectLst/>
                        </a:rPr>
                        <a:t>Н</a:t>
                      </a:r>
                      <a:r>
                        <a:rPr lang="sr-Latn-RS" sz="1400">
                          <a:effectLst/>
                        </a:rPr>
                        <a:t>акнаде по осталим </a:t>
                      </a:r>
                      <a:r>
                        <a:rPr lang="sr-Latn-RS" sz="1400" smtClean="0">
                          <a:effectLst/>
                        </a:rPr>
                        <a:t>уг</a:t>
                      </a:r>
                      <a:r>
                        <a:rPr lang="sr-Cyrl-RS" sz="1400" smtClean="0">
                          <a:effectLst/>
                        </a:rPr>
                        <a:t>.</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3,305</a:t>
                      </a:r>
                      <a:endParaRPr lang="sr-Latn-RS" sz="1400">
                        <a:effectLst/>
                        <a:latin typeface="Times New Roman"/>
                        <a:ea typeface="Times New Roman"/>
                      </a:endParaRPr>
                    </a:p>
                  </a:txBody>
                  <a:tcPr marL="38774" marR="38774" marT="0" marB="0"/>
                </a:tc>
                <a:tc>
                  <a:txBody>
                    <a:bodyPr/>
                    <a:lstStyle/>
                    <a:p>
                      <a:endParaRPr lang="sr-Latn-RS" sz="1400">
                        <a:effectLst/>
                        <a:latin typeface="Times New Roman"/>
                      </a:endParaRPr>
                    </a:p>
                  </a:txBody>
                  <a:tcPr marL="38774" marR="38774" marT="0" marB="0"/>
                </a:tc>
                <a:tc>
                  <a:txBody>
                    <a:bodyPr/>
                    <a:lstStyle/>
                    <a:p>
                      <a:endParaRPr lang="sr-Latn-RS" sz="1400">
                        <a:effectLst/>
                        <a:latin typeface="Times New Roman"/>
                      </a:endParaRPr>
                    </a:p>
                  </a:txBody>
                  <a:tcPr marL="38774" marR="38774" marT="0" marB="0"/>
                </a:tc>
                <a:tc>
                  <a:txBody>
                    <a:bodyPr/>
                    <a:lstStyle/>
                    <a:p>
                      <a:endParaRPr lang="sr-Latn-RS" sz="1400">
                        <a:effectLst/>
                        <a:latin typeface="Times New Roman"/>
                      </a:endParaRPr>
                    </a:p>
                  </a:txBody>
                  <a:tcPr marL="38774" marR="38774" marT="0" marB="0"/>
                </a:tc>
                <a:tc>
                  <a:txBody>
                    <a:bodyPr/>
                    <a:lstStyle/>
                    <a:p>
                      <a:endParaRPr lang="sr-Latn-RS" sz="1400">
                        <a:effectLst/>
                        <a:latin typeface="Times New Roman"/>
                      </a:endParaRPr>
                    </a:p>
                  </a:txBody>
                  <a:tcPr marL="38774" marR="38774" marT="0" marB="0"/>
                </a:tc>
              </a:tr>
              <a:tr h="180000">
                <a:tc>
                  <a:txBody>
                    <a:bodyPr/>
                    <a:lstStyle/>
                    <a:p>
                      <a:pPr algn="ctr">
                        <a:spcAft>
                          <a:spcPts val="0"/>
                        </a:spcAft>
                      </a:pPr>
                      <a:r>
                        <a:rPr lang="sr-Latn-RS" sz="1400">
                          <a:effectLst/>
                        </a:rPr>
                        <a:t>556</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Накнаде </a:t>
                      </a:r>
                      <a:r>
                        <a:rPr lang="sr-Latn-RS" sz="1400" smtClean="0">
                          <a:effectLst/>
                        </a:rPr>
                        <a:t>чл</a:t>
                      </a:r>
                      <a:r>
                        <a:rPr lang="sr-Cyrl-RS" sz="1400" smtClean="0">
                          <a:effectLst/>
                        </a:rPr>
                        <a:t>.</a:t>
                      </a:r>
                      <a:r>
                        <a:rPr lang="sr-Latn-RS" sz="1400" smtClean="0">
                          <a:effectLst/>
                        </a:rPr>
                        <a:t> </a:t>
                      </a:r>
                      <a:r>
                        <a:rPr lang="sr-Latn-RS" sz="1400">
                          <a:effectLst/>
                        </a:rPr>
                        <a:t>НО и </a:t>
                      </a:r>
                      <a:r>
                        <a:rPr lang="sr-Latn-RS" sz="1400" smtClean="0">
                          <a:effectLst/>
                        </a:rPr>
                        <a:t>К</a:t>
                      </a:r>
                      <a:r>
                        <a:rPr lang="sr-Cyrl-RS" sz="1400" smtClean="0">
                          <a:effectLst/>
                        </a:rPr>
                        <a:t>ЗР</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3,062</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2,688</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2,761</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90.17</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102.72</a:t>
                      </a:r>
                      <a:endParaRPr lang="sr-Latn-RS" sz="1400">
                        <a:effectLst/>
                        <a:latin typeface="Times New Roman"/>
                        <a:ea typeface="Times New Roman"/>
                      </a:endParaRPr>
                    </a:p>
                  </a:txBody>
                  <a:tcPr marL="38774" marR="38774" marT="0" marB="0"/>
                </a:tc>
              </a:tr>
              <a:tr h="180000">
                <a:tc>
                  <a:txBody>
                    <a:bodyPr/>
                    <a:lstStyle/>
                    <a:p>
                      <a:pPr algn="ctr">
                        <a:spcAft>
                          <a:spcPts val="0"/>
                        </a:spcAft>
                      </a:pPr>
                      <a:r>
                        <a:rPr lang="sr-Latn-RS" sz="1400">
                          <a:effectLst/>
                        </a:rPr>
                        <a:t>559</a:t>
                      </a:r>
                      <a:endParaRPr lang="sr-Latn-RS" sz="1400">
                        <a:effectLst/>
                        <a:latin typeface="Times New Roman"/>
                        <a:ea typeface="Times New Roman"/>
                      </a:endParaRPr>
                    </a:p>
                  </a:txBody>
                  <a:tcPr marL="38774" marR="38774" marT="0" marB="0"/>
                </a:tc>
                <a:tc>
                  <a:txBody>
                    <a:bodyPr/>
                    <a:lstStyle/>
                    <a:p>
                      <a:pPr>
                        <a:spcAft>
                          <a:spcPts val="0"/>
                        </a:spcAft>
                      </a:pPr>
                      <a:r>
                        <a:rPr lang="sr-Latn-RS" sz="1400">
                          <a:effectLst/>
                        </a:rPr>
                        <a:t>Остали лични расходи</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2,129</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3,041</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3,590</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168.62</a:t>
                      </a:r>
                      <a:endParaRPr lang="sr-Latn-RS" sz="1400">
                        <a:effectLst/>
                        <a:latin typeface="Times New Roman"/>
                        <a:ea typeface="Times New Roman"/>
                      </a:endParaRPr>
                    </a:p>
                  </a:txBody>
                  <a:tcPr marL="38774" marR="38774" marT="0" marB="0"/>
                </a:tc>
                <a:tc>
                  <a:txBody>
                    <a:bodyPr/>
                    <a:lstStyle/>
                    <a:p>
                      <a:pPr algn="r">
                        <a:spcAft>
                          <a:spcPts val="0"/>
                        </a:spcAft>
                      </a:pPr>
                      <a:r>
                        <a:rPr lang="sr-Latn-RS" sz="1400">
                          <a:effectLst/>
                        </a:rPr>
                        <a:t>118.05</a:t>
                      </a:r>
                      <a:endParaRPr lang="sr-Latn-RS" sz="1400">
                        <a:effectLst/>
                        <a:latin typeface="Times New Roman"/>
                        <a:ea typeface="Times New Roman"/>
                      </a:endParaRPr>
                    </a:p>
                  </a:txBody>
                  <a:tcPr marL="38774" marR="38774" marT="0" marB="0"/>
                </a:tc>
              </a:tr>
              <a:tr h="210560">
                <a:tc>
                  <a:txBody>
                    <a:bodyPr/>
                    <a:lstStyle/>
                    <a:p>
                      <a:pPr algn="ctr">
                        <a:spcAft>
                          <a:spcPts val="0"/>
                        </a:spcAft>
                      </a:pPr>
                      <a:r>
                        <a:rPr lang="sr-Latn-RS" sz="1400">
                          <a:effectLst/>
                        </a:rPr>
                        <a:t> </a:t>
                      </a:r>
                      <a:endParaRPr lang="sr-Latn-RS" sz="1400">
                        <a:effectLst/>
                        <a:latin typeface="Times New Roman"/>
                        <a:ea typeface="Times New Roman"/>
                      </a:endParaRPr>
                    </a:p>
                  </a:txBody>
                  <a:tcPr marL="38774" marR="38774" marT="0" marB="0"/>
                </a:tc>
                <a:tc>
                  <a:txBody>
                    <a:bodyPr/>
                    <a:lstStyle/>
                    <a:p>
                      <a:pPr>
                        <a:spcAft>
                          <a:spcPts val="0"/>
                        </a:spcAft>
                      </a:pPr>
                      <a:r>
                        <a:rPr lang="sr-Latn-RS" sz="1400" b="1">
                          <a:solidFill>
                            <a:schemeClr val="bg1"/>
                          </a:solidFill>
                          <a:effectLst/>
                        </a:rPr>
                        <a:t>Укупни трошкови</a:t>
                      </a:r>
                      <a:endParaRPr lang="sr-Latn-RS" sz="1400" b="1">
                        <a:solidFill>
                          <a:schemeClr val="bg1"/>
                        </a:solidFill>
                        <a:effectLst/>
                        <a:latin typeface="Times New Roman"/>
                        <a:ea typeface="Times New Roman"/>
                      </a:endParaRPr>
                    </a:p>
                  </a:txBody>
                  <a:tcPr marL="38774" marR="38774" marT="0" marB="0">
                    <a:solidFill>
                      <a:schemeClr val="accent1"/>
                    </a:solidFill>
                  </a:tcPr>
                </a:tc>
                <a:tc>
                  <a:txBody>
                    <a:bodyPr/>
                    <a:lstStyle/>
                    <a:p>
                      <a:pPr algn="r">
                        <a:spcAft>
                          <a:spcPts val="0"/>
                        </a:spcAft>
                      </a:pPr>
                      <a:r>
                        <a:rPr lang="sr-Latn-RS" sz="1400" b="1">
                          <a:solidFill>
                            <a:schemeClr val="bg1"/>
                          </a:solidFill>
                          <a:effectLst/>
                        </a:rPr>
                        <a:t>216,818</a:t>
                      </a:r>
                      <a:endParaRPr lang="sr-Latn-RS" sz="1400" b="1">
                        <a:solidFill>
                          <a:schemeClr val="bg1"/>
                        </a:solidFill>
                        <a:effectLst/>
                        <a:latin typeface="Times New Roman"/>
                        <a:ea typeface="Times New Roman"/>
                      </a:endParaRPr>
                    </a:p>
                  </a:txBody>
                  <a:tcPr marL="38774" marR="38774" marT="0" marB="0">
                    <a:solidFill>
                      <a:schemeClr val="accent1"/>
                    </a:solidFill>
                  </a:tcPr>
                </a:tc>
                <a:tc>
                  <a:txBody>
                    <a:bodyPr/>
                    <a:lstStyle/>
                    <a:p>
                      <a:pPr algn="r">
                        <a:spcAft>
                          <a:spcPts val="0"/>
                        </a:spcAft>
                      </a:pPr>
                      <a:r>
                        <a:rPr lang="sr-Latn-RS" sz="1400" b="1">
                          <a:solidFill>
                            <a:schemeClr val="bg1"/>
                          </a:solidFill>
                          <a:effectLst/>
                        </a:rPr>
                        <a:t>255,805</a:t>
                      </a:r>
                      <a:endParaRPr lang="sr-Latn-RS" sz="1400" b="1">
                        <a:solidFill>
                          <a:schemeClr val="bg1"/>
                        </a:solidFill>
                        <a:effectLst/>
                        <a:latin typeface="Times New Roman"/>
                        <a:ea typeface="Times New Roman"/>
                      </a:endParaRPr>
                    </a:p>
                  </a:txBody>
                  <a:tcPr marL="38774" marR="38774" marT="0" marB="0">
                    <a:solidFill>
                      <a:schemeClr val="accent1"/>
                    </a:solidFill>
                  </a:tcPr>
                </a:tc>
                <a:tc>
                  <a:txBody>
                    <a:bodyPr/>
                    <a:lstStyle/>
                    <a:p>
                      <a:pPr algn="r">
                        <a:spcAft>
                          <a:spcPts val="0"/>
                        </a:spcAft>
                      </a:pPr>
                      <a:r>
                        <a:rPr lang="sr-Latn-RS" sz="1400" b="1">
                          <a:solidFill>
                            <a:schemeClr val="bg1"/>
                          </a:solidFill>
                          <a:effectLst/>
                        </a:rPr>
                        <a:t>230,255</a:t>
                      </a:r>
                      <a:endParaRPr lang="sr-Latn-RS" sz="1400" b="1">
                        <a:solidFill>
                          <a:schemeClr val="bg1"/>
                        </a:solidFill>
                        <a:effectLst/>
                        <a:latin typeface="Times New Roman"/>
                        <a:ea typeface="Times New Roman"/>
                      </a:endParaRPr>
                    </a:p>
                  </a:txBody>
                  <a:tcPr marL="38774" marR="38774" marT="0" marB="0">
                    <a:solidFill>
                      <a:schemeClr val="accent1"/>
                    </a:solidFill>
                  </a:tcPr>
                </a:tc>
                <a:tc>
                  <a:txBody>
                    <a:bodyPr/>
                    <a:lstStyle/>
                    <a:p>
                      <a:pPr algn="r">
                        <a:spcAft>
                          <a:spcPts val="0"/>
                        </a:spcAft>
                      </a:pPr>
                      <a:r>
                        <a:rPr lang="sr-Latn-RS" sz="1400" b="1">
                          <a:solidFill>
                            <a:schemeClr val="bg1"/>
                          </a:solidFill>
                          <a:effectLst/>
                        </a:rPr>
                        <a:t>106.20</a:t>
                      </a:r>
                      <a:endParaRPr lang="sr-Latn-RS" sz="1400" b="1">
                        <a:solidFill>
                          <a:schemeClr val="bg1"/>
                        </a:solidFill>
                        <a:effectLst/>
                        <a:latin typeface="Times New Roman"/>
                        <a:ea typeface="Times New Roman"/>
                      </a:endParaRPr>
                    </a:p>
                  </a:txBody>
                  <a:tcPr marL="38774" marR="38774" marT="0" marB="0">
                    <a:solidFill>
                      <a:schemeClr val="accent1"/>
                    </a:solidFill>
                  </a:tcPr>
                </a:tc>
                <a:tc>
                  <a:txBody>
                    <a:bodyPr/>
                    <a:lstStyle/>
                    <a:p>
                      <a:pPr algn="r">
                        <a:spcAft>
                          <a:spcPts val="0"/>
                        </a:spcAft>
                      </a:pPr>
                      <a:r>
                        <a:rPr lang="sr-Latn-RS" sz="1400" b="1">
                          <a:solidFill>
                            <a:schemeClr val="bg1"/>
                          </a:solidFill>
                          <a:effectLst/>
                        </a:rPr>
                        <a:t>90.01</a:t>
                      </a:r>
                      <a:endParaRPr lang="sr-Latn-RS" sz="1400" b="1">
                        <a:solidFill>
                          <a:schemeClr val="bg1"/>
                        </a:solidFill>
                        <a:effectLst/>
                        <a:latin typeface="Times New Roman"/>
                        <a:ea typeface="Times New Roman"/>
                      </a:endParaRPr>
                    </a:p>
                  </a:txBody>
                  <a:tcPr marL="38774" marR="38774" marT="0" marB="0">
                    <a:solidFill>
                      <a:schemeClr val="accent1"/>
                    </a:solidFill>
                  </a:tcPr>
                </a:tc>
              </a:tr>
            </a:tbl>
          </a:graphicData>
        </a:graphic>
      </p:graphicFrame>
    </p:spTree>
    <p:extLst>
      <p:ext uri="{BB962C8B-B14F-4D97-AF65-F5344CB8AC3E}">
        <p14:creationId xmlns:p14="http://schemas.microsoft.com/office/powerpoint/2010/main" val="42019129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352928" cy="1008112"/>
          </a:xfrm>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5.	ТРОШКОВИ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ПОСЛОВАЊА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И </a:t>
            </a:r>
            <a:b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b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СПРОВОЂЕЊА </a:t>
            </a:r>
            <a:endParaRPr lang="sr-Latn-RS" sz="3600"/>
          </a:p>
        </p:txBody>
      </p:sp>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34</a:t>
            </a:fld>
            <a:endParaRPr lang="sr-Latn-RS"/>
          </a:p>
        </p:txBody>
      </p:sp>
      <p:graphicFrame>
        <p:nvGraphicFramePr>
          <p:cNvPr id="3" name="Table 2"/>
          <p:cNvGraphicFramePr>
            <a:graphicFrameLocks noGrp="1"/>
          </p:cNvGraphicFramePr>
          <p:nvPr>
            <p:extLst>
              <p:ext uri="{D42A27DB-BD31-4B8C-83A1-F6EECF244321}">
                <p14:modId xmlns:p14="http://schemas.microsoft.com/office/powerpoint/2010/main" val="2306770818"/>
              </p:ext>
            </p:extLst>
          </p:nvPr>
        </p:nvGraphicFramePr>
        <p:xfrm>
          <a:off x="107504" y="1268760"/>
          <a:ext cx="8928994" cy="5213565"/>
        </p:xfrm>
        <a:graphic>
          <a:graphicData uri="http://schemas.openxmlformats.org/drawingml/2006/table">
            <a:tbl>
              <a:tblPr firstRow="1" firstCol="1" bandRow="1">
                <a:tableStyleId>{5C22544A-7EE6-4342-B048-85BDC9FD1C3A}</a:tableStyleId>
              </a:tblPr>
              <a:tblGrid>
                <a:gridCol w="473545"/>
                <a:gridCol w="2086067"/>
                <a:gridCol w="1226275"/>
                <a:gridCol w="1226275"/>
                <a:gridCol w="1226275"/>
                <a:gridCol w="1226275"/>
                <a:gridCol w="1464282"/>
              </a:tblGrid>
              <a:tr h="1312125">
                <a:tc>
                  <a:txBody>
                    <a:bodyPr/>
                    <a:lstStyle/>
                    <a:p>
                      <a:pPr algn="ctr">
                        <a:spcAft>
                          <a:spcPts val="0"/>
                        </a:spcAft>
                      </a:pPr>
                      <a:r>
                        <a:rPr lang="sr-Latn-RS" sz="1400">
                          <a:effectLst/>
                        </a:rPr>
                        <a:t>Р.Б.</a:t>
                      </a:r>
                      <a:endParaRPr lang="sr-Latn-RS" sz="1400">
                        <a:effectLst/>
                        <a:latin typeface="Times New Roman"/>
                        <a:ea typeface="Times New Roman"/>
                      </a:endParaRPr>
                    </a:p>
                  </a:txBody>
                  <a:tcPr marL="68580" marR="68580" marT="0" marB="0" anchor="ctr"/>
                </a:tc>
                <a:tc>
                  <a:txBody>
                    <a:bodyPr/>
                    <a:lstStyle/>
                    <a:p>
                      <a:pPr algn="ctr">
                        <a:spcAft>
                          <a:spcPts val="0"/>
                        </a:spcAft>
                      </a:pPr>
                      <a:r>
                        <a:rPr lang="sr-Latn-RS" sz="1400">
                          <a:effectLst/>
                        </a:rPr>
                        <a:t>ОПИС</a:t>
                      </a:r>
                      <a:endParaRPr lang="sr-Latn-RS" sz="1400">
                        <a:effectLst/>
                        <a:latin typeface="Times New Roman"/>
                        <a:ea typeface="Times New Roman"/>
                      </a:endParaRPr>
                    </a:p>
                  </a:txBody>
                  <a:tcPr marL="68580" marR="68580" marT="0" marB="0" anchor="ctr"/>
                </a:tc>
                <a:tc>
                  <a:txBody>
                    <a:bodyPr/>
                    <a:lstStyle/>
                    <a:p>
                      <a:pPr algn="ctr">
                        <a:spcAft>
                          <a:spcPts val="0"/>
                        </a:spcAft>
                      </a:pPr>
                      <a:r>
                        <a:rPr lang="sr-Latn-RS" sz="1400">
                          <a:effectLst/>
                        </a:rPr>
                        <a:t>ТРОШКОВИ остварени у истом периоду прошле године</a:t>
                      </a:r>
                      <a:endParaRPr lang="sr-Latn-RS" sz="1400">
                        <a:effectLst/>
                        <a:latin typeface="Times New Roman"/>
                        <a:ea typeface="Times New Roman"/>
                      </a:endParaRPr>
                    </a:p>
                  </a:txBody>
                  <a:tcPr marL="68580" marR="68580" marT="0" marB="0" anchor="ctr"/>
                </a:tc>
                <a:tc>
                  <a:txBody>
                    <a:bodyPr/>
                    <a:lstStyle/>
                    <a:p>
                      <a:pPr algn="ctr">
                        <a:spcAft>
                          <a:spcPts val="0"/>
                        </a:spcAft>
                      </a:pPr>
                      <a:r>
                        <a:rPr lang="sr-Latn-RS" sz="1400">
                          <a:effectLst/>
                        </a:rPr>
                        <a:t>ПЛАН ТРОШКОВА за посматрани период</a:t>
                      </a:r>
                      <a:endParaRPr lang="sr-Latn-RS" sz="1400">
                        <a:effectLst/>
                        <a:latin typeface="Times New Roman"/>
                        <a:ea typeface="Times New Roman"/>
                      </a:endParaRPr>
                    </a:p>
                  </a:txBody>
                  <a:tcPr marL="68580" marR="68580" marT="0" marB="0" anchor="ctr"/>
                </a:tc>
                <a:tc>
                  <a:txBody>
                    <a:bodyPr/>
                    <a:lstStyle/>
                    <a:p>
                      <a:pPr algn="ctr">
                        <a:spcAft>
                          <a:spcPts val="0"/>
                        </a:spcAft>
                      </a:pPr>
                      <a:r>
                        <a:rPr lang="sr-Latn-RS" sz="1400">
                          <a:effectLst/>
                        </a:rPr>
                        <a:t>ТРОШКОВИ остварени у     посматраном периоду                                               </a:t>
                      </a:r>
                      <a:endParaRPr lang="sr-Latn-RS" sz="1400">
                        <a:effectLst/>
                        <a:latin typeface="Times New Roman"/>
                        <a:ea typeface="Times New Roman"/>
                      </a:endParaRPr>
                    </a:p>
                  </a:txBody>
                  <a:tcPr marL="68580" marR="68580" marT="0" marB="0" anchor="ctr"/>
                </a:tc>
                <a:tc>
                  <a:txBody>
                    <a:bodyPr/>
                    <a:lstStyle/>
                    <a:p>
                      <a:pPr algn="ctr">
                        <a:spcAft>
                          <a:spcPts val="0"/>
                        </a:spcAft>
                      </a:pPr>
                      <a:r>
                        <a:rPr lang="sr-Latn-RS" sz="1400">
                          <a:effectLst/>
                        </a:rPr>
                        <a:t>ИНДЕКС (извршење у односу на план)</a:t>
                      </a:r>
                      <a:endParaRPr lang="sr-Latn-RS" sz="1400">
                        <a:effectLst/>
                        <a:latin typeface="Times New Roman"/>
                        <a:ea typeface="Times New Roman"/>
                      </a:endParaRPr>
                    </a:p>
                  </a:txBody>
                  <a:tcPr marL="68580" marR="68580" marT="0" marB="0" anchor="ctr"/>
                </a:tc>
                <a:tc>
                  <a:txBody>
                    <a:bodyPr/>
                    <a:lstStyle/>
                    <a:p>
                      <a:pPr algn="ctr">
                        <a:spcAft>
                          <a:spcPts val="0"/>
                        </a:spcAft>
                      </a:pPr>
                      <a:r>
                        <a:rPr lang="sr-Latn-RS" sz="1400">
                          <a:effectLst/>
                        </a:rPr>
                        <a:t>ИНДЕКС (извршење у односу на </a:t>
                      </a:r>
                      <a:r>
                        <a:rPr lang="sr-Cyrl-RS" sz="1400">
                          <a:effectLst/>
                        </a:rPr>
                        <a:t>и</a:t>
                      </a:r>
                      <a:r>
                        <a:rPr lang="sr-Latn-RS" sz="1400">
                          <a:effectLst/>
                        </a:rPr>
                        <a:t>сти период претходне године)</a:t>
                      </a:r>
                      <a:endParaRPr lang="sr-Latn-RS" sz="1400">
                        <a:effectLst/>
                        <a:latin typeface="Times New Roman"/>
                        <a:ea typeface="Times New Roman"/>
                      </a:endParaRPr>
                    </a:p>
                  </a:txBody>
                  <a:tcPr marL="68580" marR="68580" marT="0" marB="0" anchor="ctr"/>
                </a:tc>
              </a:tr>
              <a:tr h="225775">
                <a:tc>
                  <a:txBody>
                    <a:bodyPr/>
                    <a:lstStyle/>
                    <a:p>
                      <a:pPr algn="ctr">
                        <a:spcAft>
                          <a:spcPts val="0"/>
                        </a:spcAft>
                      </a:pPr>
                      <a:r>
                        <a:rPr lang="sr-Latn-RS" sz="1600">
                          <a:effectLst/>
                        </a:rPr>
                        <a:t>1</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b="1">
                          <a:solidFill>
                            <a:schemeClr val="bg1"/>
                          </a:solidFill>
                          <a:effectLst/>
                        </a:rPr>
                        <a:t>2</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Latn-RS" sz="1600" b="1">
                          <a:solidFill>
                            <a:schemeClr val="bg1"/>
                          </a:solidFill>
                          <a:effectLst/>
                        </a:rPr>
                        <a:t>3</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Latn-RS" sz="1600" b="1">
                          <a:solidFill>
                            <a:schemeClr val="bg1"/>
                          </a:solidFill>
                          <a:effectLst/>
                        </a:rPr>
                        <a:t>4</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Latn-RS" sz="1600" b="1">
                          <a:solidFill>
                            <a:schemeClr val="bg1"/>
                          </a:solidFill>
                          <a:effectLst/>
                        </a:rPr>
                        <a:t>5</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Latn-RS" sz="1600" b="1">
                          <a:solidFill>
                            <a:schemeClr val="bg1"/>
                          </a:solidFill>
                          <a:effectLst/>
                        </a:rPr>
                        <a:t>6(5/4)</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Latn-RS" sz="1600" b="1">
                          <a:solidFill>
                            <a:schemeClr val="bg1"/>
                          </a:solidFill>
                          <a:effectLst/>
                        </a:rPr>
                        <a:t>7(5/3)</a:t>
                      </a:r>
                      <a:endParaRPr lang="sr-Latn-RS" sz="2800" b="1">
                        <a:solidFill>
                          <a:schemeClr val="bg1"/>
                        </a:solidFill>
                        <a:effectLst/>
                        <a:latin typeface="Times New Roman"/>
                        <a:ea typeface="Times New Roman"/>
                      </a:endParaRPr>
                    </a:p>
                  </a:txBody>
                  <a:tcPr marL="68580" marR="68580" marT="0" marB="0" anchor="ctr">
                    <a:solidFill>
                      <a:schemeClr val="accent1"/>
                    </a:solidFill>
                  </a:tcPr>
                </a:tc>
              </a:tr>
              <a:tr h="225775">
                <a:tc>
                  <a:txBody>
                    <a:bodyPr/>
                    <a:lstStyle/>
                    <a:p>
                      <a:pPr algn="ctr">
                        <a:spcAft>
                          <a:spcPts val="0"/>
                        </a:spcAft>
                      </a:pPr>
                      <a:r>
                        <a:rPr lang="sr-Latn-RS" sz="1600">
                          <a:effectLst/>
                        </a:rPr>
                        <a:t>I</a:t>
                      </a:r>
                      <a:endParaRPr lang="sr-Latn-RS" sz="2800">
                        <a:effectLst/>
                        <a:latin typeface="Times New Roman"/>
                        <a:ea typeface="Times New Roman"/>
                      </a:endParaRPr>
                    </a:p>
                  </a:txBody>
                  <a:tcPr marL="68580" marR="68580" marT="0" marB="0" anchor="ctr"/>
                </a:tc>
                <a:tc>
                  <a:txBody>
                    <a:bodyPr/>
                    <a:lstStyle/>
                    <a:p>
                      <a:pPr>
                        <a:spcAft>
                          <a:spcPts val="0"/>
                        </a:spcAft>
                      </a:pPr>
                      <a:r>
                        <a:rPr lang="sr-Latn-RS" sz="1400">
                          <a:effectLst/>
                        </a:rPr>
                        <a:t>Трошкови прибаве </a:t>
                      </a:r>
                      <a:endParaRPr lang="sr-Latn-RS" sz="2400">
                        <a:effectLst/>
                        <a:latin typeface="Times New Roman"/>
                        <a:ea typeface="Times New Roman"/>
                      </a:endParaRPr>
                    </a:p>
                  </a:txBody>
                  <a:tcPr marL="68580" marR="68580" marT="0" marB="0" anchor="ctr"/>
                </a:tc>
                <a:tc>
                  <a:txBody>
                    <a:bodyPr/>
                    <a:lstStyle/>
                    <a:p>
                      <a:pPr algn="r">
                        <a:spcAft>
                          <a:spcPts val="0"/>
                        </a:spcAft>
                      </a:pPr>
                      <a:r>
                        <a:rPr lang="sr-Latn-RS" sz="1600">
                          <a:effectLst/>
                        </a:rPr>
                        <a:t>25.605</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33.788</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27.852</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82,43</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108,78</a:t>
                      </a:r>
                      <a:endParaRPr lang="sr-Latn-RS" sz="2800">
                        <a:effectLst/>
                        <a:latin typeface="Times New Roman"/>
                        <a:ea typeface="Times New Roman"/>
                      </a:endParaRPr>
                    </a:p>
                  </a:txBody>
                  <a:tcPr marL="68580" marR="68580" marT="0" marB="0" anchor="ctr"/>
                </a:tc>
              </a:tr>
              <a:tr h="225775">
                <a:tc>
                  <a:txBody>
                    <a:bodyPr/>
                    <a:lstStyle/>
                    <a:p>
                      <a:pPr algn="ctr">
                        <a:spcAft>
                          <a:spcPts val="0"/>
                        </a:spcAft>
                      </a:pPr>
                      <a:r>
                        <a:rPr lang="sr-Latn-RS" sz="1600">
                          <a:effectLst/>
                        </a:rPr>
                        <a:t>II</a:t>
                      </a:r>
                      <a:endParaRPr lang="sr-Latn-RS" sz="2800">
                        <a:effectLst/>
                        <a:latin typeface="Times New Roman"/>
                        <a:ea typeface="Times New Roman"/>
                      </a:endParaRPr>
                    </a:p>
                  </a:txBody>
                  <a:tcPr marL="68580" marR="68580" marT="0" marB="0" anchor="ctr"/>
                </a:tc>
                <a:tc>
                  <a:txBody>
                    <a:bodyPr/>
                    <a:lstStyle/>
                    <a:p>
                      <a:pPr>
                        <a:spcAft>
                          <a:spcPts val="0"/>
                        </a:spcAft>
                      </a:pPr>
                      <a:r>
                        <a:rPr lang="sr-Latn-RS" sz="1400">
                          <a:effectLst/>
                        </a:rPr>
                        <a:t>Трошкови управе</a:t>
                      </a:r>
                      <a:endParaRPr lang="sr-Latn-RS" sz="2400">
                        <a:effectLst/>
                        <a:latin typeface="Times New Roman"/>
                        <a:ea typeface="Times New Roman"/>
                      </a:endParaRPr>
                    </a:p>
                  </a:txBody>
                  <a:tcPr marL="68580" marR="68580" marT="0" marB="0" anchor="ctr"/>
                </a:tc>
                <a:tc>
                  <a:txBody>
                    <a:bodyPr/>
                    <a:lstStyle/>
                    <a:p>
                      <a:pPr algn="r">
                        <a:spcAft>
                          <a:spcPts val="0"/>
                        </a:spcAft>
                      </a:pPr>
                      <a:r>
                        <a:rPr lang="sr-Latn-RS" sz="1600">
                          <a:effectLst/>
                        </a:rPr>
                        <a:t>45.895</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42.027</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41.629</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99,05</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90,70</a:t>
                      </a:r>
                      <a:endParaRPr lang="sr-Latn-RS" sz="2800">
                        <a:effectLst/>
                        <a:latin typeface="Times New Roman"/>
                        <a:ea typeface="Times New Roman"/>
                      </a:endParaRPr>
                    </a:p>
                  </a:txBody>
                  <a:tcPr marL="68580" marR="68580" marT="0" marB="0" anchor="ctr"/>
                </a:tc>
              </a:tr>
              <a:tr h="225775">
                <a:tc>
                  <a:txBody>
                    <a:bodyPr/>
                    <a:lstStyle/>
                    <a:p>
                      <a:pPr algn="ctr">
                        <a:spcAft>
                          <a:spcPts val="0"/>
                        </a:spcAft>
                      </a:pPr>
                      <a:r>
                        <a:rPr lang="sr-Latn-RS" sz="1600">
                          <a:effectLst/>
                        </a:rPr>
                        <a:t>III</a:t>
                      </a:r>
                      <a:endParaRPr lang="sr-Latn-RS" sz="2800">
                        <a:effectLst/>
                        <a:latin typeface="Times New Roman"/>
                        <a:ea typeface="Times New Roman"/>
                      </a:endParaRPr>
                    </a:p>
                  </a:txBody>
                  <a:tcPr marL="68580" marR="68580" marT="0" marB="0" anchor="ctr"/>
                </a:tc>
                <a:tc>
                  <a:txBody>
                    <a:bodyPr/>
                    <a:lstStyle/>
                    <a:p>
                      <a:pPr>
                        <a:spcAft>
                          <a:spcPts val="0"/>
                        </a:spcAft>
                      </a:pPr>
                      <a:r>
                        <a:rPr lang="sr-Latn-RS" sz="1400">
                          <a:effectLst/>
                        </a:rPr>
                        <a:t>Остали трошкови</a:t>
                      </a:r>
                      <a:endParaRPr lang="sr-Latn-RS" sz="2400">
                        <a:effectLst/>
                        <a:latin typeface="Times New Roman"/>
                        <a:ea typeface="Times New Roman"/>
                      </a:endParaRPr>
                    </a:p>
                  </a:txBody>
                  <a:tcPr marL="68580" marR="68580" marT="0" marB="0" anchor="ctr"/>
                </a:tc>
                <a:tc>
                  <a:txBody>
                    <a:bodyPr/>
                    <a:lstStyle/>
                    <a:p>
                      <a:pPr algn="r">
                        <a:spcAft>
                          <a:spcPts val="0"/>
                        </a:spcAft>
                      </a:pPr>
                      <a:r>
                        <a:rPr lang="sr-Latn-RS" sz="1600">
                          <a:effectLst/>
                        </a:rPr>
                        <a:t>          1.128      </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          2.603      </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            752      </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28,89</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66,67</a:t>
                      </a:r>
                      <a:endParaRPr lang="sr-Latn-RS" sz="2800">
                        <a:effectLst/>
                        <a:latin typeface="Times New Roman"/>
                        <a:ea typeface="Times New Roman"/>
                      </a:endParaRPr>
                    </a:p>
                  </a:txBody>
                  <a:tcPr marL="68580" marR="68580" marT="0" marB="0" anchor="ctr"/>
                </a:tc>
              </a:tr>
              <a:tr h="656063">
                <a:tc>
                  <a:txBody>
                    <a:bodyPr/>
                    <a:lstStyle/>
                    <a:p>
                      <a:pPr algn="ctr">
                        <a:spcAft>
                          <a:spcPts val="0"/>
                        </a:spcAft>
                      </a:pPr>
                      <a:r>
                        <a:rPr lang="sr-Latn-RS" sz="1600">
                          <a:effectLst/>
                        </a:rPr>
                        <a:t> </a:t>
                      </a:r>
                      <a:endParaRPr lang="sr-Latn-RS" sz="2800">
                        <a:effectLst/>
                        <a:latin typeface="Times New Roman"/>
                        <a:ea typeface="Times New Roman"/>
                      </a:endParaRPr>
                    </a:p>
                  </a:txBody>
                  <a:tcPr marL="68580" marR="68580" marT="0" marB="0" anchor="ctr"/>
                </a:tc>
                <a:tc>
                  <a:txBody>
                    <a:bodyPr/>
                    <a:lstStyle/>
                    <a:p>
                      <a:pPr>
                        <a:spcAft>
                          <a:spcPts val="0"/>
                        </a:spcAft>
                      </a:pPr>
                      <a:r>
                        <a:rPr lang="sr-Latn-RS" sz="1600" b="1">
                          <a:solidFill>
                            <a:schemeClr val="bg1"/>
                          </a:solidFill>
                          <a:effectLst/>
                        </a:rPr>
                        <a:t>УКУПНИ ТРОШКОВИ СПРОВОЂЕЊА</a:t>
                      </a:r>
                      <a:r>
                        <a:rPr lang="sr-Cyrl-RS" sz="1600" b="1">
                          <a:solidFill>
                            <a:schemeClr val="bg1"/>
                          </a:solidFill>
                          <a:effectLst/>
                        </a:rPr>
                        <a:t> БЕЗ ПРОВИЗИЈЕ</a:t>
                      </a:r>
                      <a:r>
                        <a:rPr lang="sr-Latn-RS" sz="1600" b="1">
                          <a:solidFill>
                            <a:schemeClr val="bg1"/>
                          </a:solidFill>
                          <a:effectLst/>
                        </a:rPr>
                        <a:t>:</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72.628</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78.418</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70.233</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Latn-RS" sz="1600" b="1">
                          <a:solidFill>
                            <a:schemeClr val="bg1"/>
                          </a:solidFill>
                          <a:effectLst/>
                        </a:rPr>
                        <a:t>89,56</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Latn-RS" sz="1600" b="1">
                          <a:solidFill>
                            <a:schemeClr val="bg1"/>
                          </a:solidFill>
                          <a:effectLst/>
                        </a:rPr>
                        <a:t>96,70</a:t>
                      </a:r>
                      <a:endParaRPr lang="sr-Latn-RS" sz="2800" b="1">
                        <a:solidFill>
                          <a:schemeClr val="bg1"/>
                        </a:solidFill>
                        <a:effectLst/>
                        <a:latin typeface="Times New Roman"/>
                        <a:ea typeface="Times New Roman"/>
                      </a:endParaRPr>
                    </a:p>
                  </a:txBody>
                  <a:tcPr marL="68580" marR="68580" marT="0" marB="0" anchor="ctr">
                    <a:solidFill>
                      <a:schemeClr val="accent1"/>
                    </a:solidFill>
                  </a:tcPr>
                </a:tc>
              </a:tr>
              <a:tr h="225775">
                <a:tc>
                  <a:txBody>
                    <a:bodyPr/>
                    <a:lstStyle/>
                    <a:p>
                      <a:pPr algn="ctr">
                        <a:spcAft>
                          <a:spcPts val="0"/>
                        </a:spcAft>
                      </a:pPr>
                      <a:r>
                        <a:rPr lang="sr-Latn-RS" sz="1600">
                          <a:effectLst/>
                        </a:rPr>
                        <a:t>IV</a:t>
                      </a:r>
                      <a:endParaRPr lang="sr-Latn-RS" sz="2800">
                        <a:effectLst/>
                        <a:latin typeface="Times New Roman"/>
                        <a:ea typeface="Times New Roman"/>
                      </a:endParaRPr>
                    </a:p>
                  </a:txBody>
                  <a:tcPr marL="68580" marR="68580" marT="0" marB="0" anchor="ctr"/>
                </a:tc>
                <a:tc>
                  <a:txBody>
                    <a:bodyPr/>
                    <a:lstStyle/>
                    <a:p>
                      <a:pPr>
                        <a:spcAft>
                          <a:spcPts val="0"/>
                        </a:spcAft>
                      </a:pPr>
                      <a:r>
                        <a:rPr lang="sr-Latn-RS" sz="1400">
                          <a:effectLst/>
                        </a:rPr>
                        <a:t>Трошкови извиђаја</a:t>
                      </a:r>
                      <a:endParaRPr lang="sr-Latn-RS" sz="2400">
                        <a:effectLst/>
                        <a:latin typeface="Times New Roman"/>
                        <a:ea typeface="Times New Roman"/>
                      </a:endParaRPr>
                    </a:p>
                  </a:txBody>
                  <a:tcPr marL="68580" marR="68580" marT="0" marB="0" anchor="ctr"/>
                </a:tc>
                <a:tc>
                  <a:txBody>
                    <a:bodyPr/>
                    <a:lstStyle/>
                    <a:p>
                      <a:pPr algn="r">
                        <a:spcAft>
                          <a:spcPts val="0"/>
                        </a:spcAft>
                      </a:pPr>
                      <a:r>
                        <a:rPr lang="sr-Latn-RS" sz="1600">
                          <a:effectLst/>
                        </a:rPr>
                        <a:t>          6.937      </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          3.887      </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          8.174      </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210,29</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117,83</a:t>
                      </a:r>
                      <a:endParaRPr lang="sr-Latn-RS" sz="2800">
                        <a:effectLst/>
                        <a:latin typeface="Times New Roman"/>
                        <a:ea typeface="Times New Roman"/>
                      </a:endParaRPr>
                    </a:p>
                  </a:txBody>
                  <a:tcPr marL="68580" marR="68580" marT="0" marB="0" anchor="ctr"/>
                </a:tc>
              </a:tr>
              <a:tr h="225775">
                <a:tc>
                  <a:txBody>
                    <a:bodyPr/>
                    <a:lstStyle/>
                    <a:p>
                      <a:pPr algn="ctr">
                        <a:spcAft>
                          <a:spcPts val="0"/>
                        </a:spcAft>
                      </a:pPr>
                      <a:r>
                        <a:rPr lang="sr-Latn-RS" sz="1600">
                          <a:effectLst/>
                        </a:rPr>
                        <a:t>V</a:t>
                      </a:r>
                      <a:endParaRPr lang="sr-Latn-RS" sz="2800">
                        <a:effectLst/>
                        <a:latin typeface="Times New Roman"/>
                        <a:ea typeface="Times New Roman"/>
                      </a:endParaRPr>
                    </a:p>
                  </a:txBody>
                  <a:tcPr marL="68580" marR="68580" marT="0" marB="0" anchor="ctr"/>
                </a:tc>
                <a:tc>
                  <a:txBody>
                    <a:bodyPr/>
                    <a:lstStyle/>
                    <a:p>
                      <a:pPr>
                        <a:spcAft>
                          <a:spcPts val="0"/>
                        </a:spcAft>
                      </a:pPr>
                      <a:r>
                        <a:rPr lang="sr-Latn-RS" sz="1400" smtClean="0">
                          <a:effectLst/>
                        </a:rPr>
                        <a:t>Трошк</a:t>
                      </a:r>
                      <a:r>
                        <a:rPr lang="sr-Cyrl-RS" sz="1400" smtClean="0">
                          <a:effectLst/>
                        </a:rPr>
                        <a:t>.</a:t>
                      </a:r>
                      <a:r>
                        <a:rPr lang="sr-Latn-RS" sz="1400" smtClean="0">
                          <a:effectLst/>
                        </a:rPr>
                        <a:t> </a:t>
                      </a:r>
                      <a:r>
                        <a:rPr lang="sr-Latn-RS" sz="1400">
                          <a:effectLst/>
                        </a:rPr>
                        <a:t>депоновања</a:t>
                      </a:r>
                      <a:endParaRPr lang="sr-Latn-RS" sz="2400">
                        <a:effectLst/>
                        <a:latin typeface="Times New Roman"/>
                        <a:ea typeface="Times New Roman"/>
                      </a:endParaRPr>
                    </a:p>
                  </a:txBody>
                  <a:tcPr marL="68580" marR="68580" marT="0" marB="0" anchor="ctr"/>
                </a:tc>
                <a:tc>
                  <a:txBody>
                    <a:bodyPr/>
                    <a:lstStyle/>
                    <a:p>
                      <a:pPr algn="r">
                        <a:spcAft>
                          <a:spcPts val="0"/>
                        </a:spcAft>
                      </a:pPr>
                      <a:r>
                        <a:rPr lang="sr-Latn-RS" sz="1600">
                          <a:effectLst/>
                        </a:rPr>
                        <a:t>          1.975      </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582</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          2.582      </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443,64</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130,73</a:t>
                      </a:r>
                      <a:endParaRPr lang="sr-Latn-RS" sz="2800">
                        <a:effectLst/>
                        <a:latin typeface="Times New Roman"/>
                        <a:ea typeface="Times New Roman"/>
                      </a:endParaRPr>
                    </a:p>
                  </a:txBody>
                  <a:tcPr marL="68580" marR="68580" marT="0" marB="0" anchor="ctr"/>
                </a:tc>
              </a:tr>
              <a:tr h="437375">
                <a:tc>
                  <a:txBody>
                    <a:bodyPr/>
                    <a:lstStyle/>
                    <a:p>
                      <a:pPr algn="ctr">
                        <a:spcAft>
                          <a:spcPts val="0"/>
                        </a:spcAft>
                      </a:pPr>
                      <a:r>
                        <a:rPr lang="sr-Latn-RS" sz="1600">
                          <a:effectLst/>
                        </a:rPr>
                        <a:t> </a:t>
                      </a:r>
                      <a:endParaRPr lang="sr-Latn-RS" sz="2800">
                        <a:effectLst/>
                        <a:latin typeface="Times New Roman"/>
                        <a:ea typeface="Times New Roman"/>
                      </a:endParaRPr>
                    </a:p>
                  </a:txBody>
                  <a:tcPr marL="68580" marR="68580" marT="0" marB="0" anchor="ctr"/>
                </a:tc>
                <a:tc>
                  <a:txBody>
                    <a:bodyPr/>
                    <a:lstStyle/>
                    <a:p>
                      <a:pPr>
                        <a:spcAft>
                          <a:spcPts val="0"/>
                        </a:spcAft>
                      </a:pPr>
                      <a:r>
                        <a:rPr lang="sr-Latn-RS" sz="1600" b="1">
                          <a:solidFill>
                            <a:schemeClr val="bg1"/>
                          </a:solidFill>
                          <a:effectLst/>
                        </a:rPr>
                        <a:t>УКУПНИ ТРОШКОВИ</a:t>
                      </a:r>
                      <a:r>
                        <a:rPr lang="sr-Cyrl-RS" sz="1600" b="1">
                          <a:solidFill>
                            <a:schemeClr val="bg1"/>
                          </a:solidFill>
                          <a:effectLst/>
                        </a:rPr>
                        <a:t> БЕЗ ПРОВИЗИЈЕ</a:t>
                      </a:r>
                      <a:r>
                        <a:rPr lang="sr-Latn-RS" sz="1600" b="1">
                          <a:solidFill>
                            <a:schemeClr val="bg1"/>
                          </a:solidFill>
                          <a:effectLst/>
                        </a:rPr>
                        <a:t>:</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81.540</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82.887</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smtClean="0">
                          <a:solidFill>
                            <a:schemeClr val="bg1"/>
                          </a:solidFill>
                          <a:effectLst/>
                        </a:rPr>
                        <a:t>        </a:t>
                      </a:r>
                      <a:r>
                        <a:rPr lang="sr-Latn-RS" sz="1600" b="1">
                          <a:solidFill>
                            <a:schemeClr val="bg1"/>
                          </a:solidFill>
                          <a:effectLst/>
                        </a:rPr>
                        <a:t>80.989      </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Latn-RS" sz="1600" b="1">
                          <a:solidFill>
                            <a:schemeClr val="bg1"/>
                          </a:solidFill>
                          <a:effectLst/>
                        </a:rPr>
                        <a:t>97,71</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Latn-RS" sz="1600" b="1">
                          <a:solidFill>
                            <a:schemeClr val="bg1"/>
                          </a:solidFill>
                          <a:effectLst/>
                        </a:rPr>
                        <a:t>99,32</a:t>
                      </a:r>
                      <a:endParaRPr lang="sr-Latn-RS" sz="2800" b="1">
                        <a:solidFill>
                          <a:schemeClr val="bg1"/>
                        </a:solidFill>
                        <a:effectLst/>
                        <a:latin typeface="Times New Roman"/>
                        <a:ea typeface="Times New Roman"/>
                      </a:endParaRPr>
                    </a:p>
                  </a:txBody>
                  <a:tcPr marL="68580" marR="68580" marT="0" marB="0" anchor="ctr">
                    <a:solidFill>
                      <a:schemeClr val="accent1"/>
                    </a:solidFill>
                  </a:tcPr>
                </a:tc>
              </a:tr>
              <a:tr h="225775">
                <a:tc>
                  <a:txBody>
                    <a:bodyPr/>
                    <a:lstStyle/>
                    <a:p>
                      <a:pPr algn="ctr">
                        <a:spcAft>
                          <a:spcPts val="0"/>
                        </a:spcAft>
                      </a:pPr>
                      <a:r>
                        <a:rPr lang="sr-Latn-RS" sz="1600">
                          <a:effectLst/>
                        </a:rPr>
                        <a:t>VI</a:t>
                      </a:r>
                      <a:endParaRPr lang="sr-Latn-RS" sz="2800">
                        <a:effectLst/>
                        <a:latin typeface="Times New Roman"/>
                        <a:ea typeface="Times New Roman"/>
                      </a:endParaRPr>
                    </a:p>
                  </a:txBody>
                  <a:tcPr marL="68580" marR="68580" marT="0" marB="0" anchor="ctr"/>
                </a:tc>
                <a:tc>
                  <a:txBody>
                    <a:bodyPr/>
                    <a:lstStyle/>
                    <a:p>
                      <a:pPr>
                        <a:spcAft>
                          <a:spcPts val="0"/>
                        </a:spcAft>
                      </a:pPr>
                      <a:r>
                        <a:rPr lang="sr-Latn-RS" sz="1400">
                          <a:effectLst/>
                        </a:rPr>
                        <a:t>Трошак провизије:</a:t>
                      </a:r>
                      <a:endParaRPr lang="sr-Latn-RS" sz="2400">
                        <a:effectLst/>
                        <a:latin typeface="Times New Roman"/>
                        <a:ea typeface="Times New Roman"/>
                      </a:endParaRPr>
                    </a:p>
                  </a:txBody>
                  <a:tcPr marL="68580" marR="68580" marT="0" marB="0" anchor="ctr"/>
                </a:tc>
                <a:tc>
                  <a:txBody>
                    <a:bodyPr/>
                    <a:lstStyle/>
                    <a:p>
                      <a:pPr algn="r">
                        <a:spcAft>
                          <a:spcPts val="0"/>
                        </a:spcAft>
                      </a:pPr>
                      <a:r>
                        <a:rPr lang="sr-Latn-RS" sz="1600">
                          <a:effectLst/>
                        </a:rPr>
                        <a:t>      135.278      </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      172.920      </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      149.265      </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86,32</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110,34</a:t>
                      </a:r>
                      <a:endParaRPr lang="sr-Latn-RS" sz="2800">
                        <a:effectLst/>
                        <a:latin typeface="Times New Roman"/>
                        <a:ea typeface="Times New Roman"/>
                      </a:endParaRPr>
                    </a:p>
                  </a:txBody>
                  <a:tcPr marL="68580" marR="68580" marT="0" marB="0" anchor="ctr"/>
                </a:tc>
              </a:tr>
              <a:tr h="225775">
                <a:tc>
                  <a:txBody>
                    <a:bodyPr/>
                    <a:lstStyle/>
                    <a:p>
                      <a:pPr algn="ctr">
                        <a:spcAft>
                          <a:spcPts val="0"/>
                        </a:spcAft>
                      </a:pPr>
                      <a:r>
                        <a:rPr lang="sr-Latn-RS" sz="1600">
                          <a:effectLst/>
                        </a:rPr>
                        <a:t>VII</a:t>
                      </a:r>
                      <a:endParaRPr lang="sr-Latn-RS" sz="2800">
                        <a:effectLst/>
                        <a:latin typeface="Times New Roman"/>
                        <a:ea typeface="Times New Roman"/>
                      </a:endParaRPr>
                    </a:p>
                  </a:txBody>
                  <a:tcPr marL="68580" marR="68580" marT="0" marB="0" anchor="ctr"/>
                </a:tc>
                <a:tc>
                  <a:txBody>
                    <a:bodyPr/>
                    <a:lstStyle/>
                    <a:p>
                      <a:pPr>
                        <a:spcAft>
                          <a:spcPts val="0"/>
                        </a:spcAft>
                      </a:pPr>
                      <a:r>
                        <a:rPr lang="sr-Latn-RS" sz="1400">
                          <a:effectLst/>
                        </a:rPr>
                        <a:t>Приход од провизије:</a:t>
                      </a:r>
                      <a:endParaRPr lang="sr-Latn-RS" sz="2400">
                        <a:effectLst/>
                        <a:latin typeface="Times New Roman"/>
                        <a:ea typeface="Times New Roman"/>
                      </a:endParaRPr>
                    </a:p>
                  </a:txBody>
                  <a:tcPr marL="68580" marR="68580" marT="0" marB="0" anchor="ctr"/>
                </a:tc>
                <a:tc>
                  <a:txBody>
                    <a:bodyPr/>
                    <a:lstStyle/>
                    <a:p>
                      <a:pPr algn="r">
                        <a:spcAft>
                          <a:spcPts val="0"/>
                        </a:spcAft>
                      </a:pPr>
                      <a:r>
                        <a:rPr lang="sr-Latn-RS" sz="1600">
                          <a:effectLst/>
                        </a:rPr>
                        <a:t>      160.748      </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      196.721      </a:t>
                      </a:r>
                      <a:endParaRPr lang="sr-Latn-RS" sz="2800">
                        <a:effectLst/>
                        <a:latin typeface="Times New Roman"/>
                        <a:ea typeface="Times New Roman"/>
                      </a:endParaRPr>
                    </a:p>
                  </a:txBody>
                  <a:tcPr marL="68580" marR="68580" marT="0" marB="0" anchor="ctr"/>
                </a:tc>
                <a:tc>
                  <a:txBody>
                    <a:bodyPr/>
                    <a:lstStyle/>
                    <a:p>
                      <a:pPr algn="r">
                        <a:spcAft>
                          <a:spcPts val="0"/>
                        </a:spcAft>
                      </a:pPr>
                      <a:r>
                        <a:rPr lang="sr-Latn-RS" sz="1600">
                          <a:effectLst/>
                        </a:rPr>
                        <a:t>      193.920      </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98,58</a:t>
                      </a:r>
                      <a:endParaRPr lang="sr-Latn-RS" sz="2800">
                        <a:effectLst/>
                        <a:latin typeface="Times New Roman"/>
                        <a:ea typeface="Times New Roman"/>
                      </a:endParaRPr>
                    </a:p>
                  </a:txBody>
                  <a:tcPr marL="68580" marR="68580" marT="0" marB="0" anchor="ctr"/>
                </a:tc>
                <a:tc>
                  <a:txBody>
                    <a:bodyPr/>
                    <a:lstStyle/>
                    <a:p>
                      <a:pPr algn="ctr">
                        <a:spcAft>
                          <a:spcPts val="0"/>
                        </a:spcAft>
                      </a:pPr>
                      <a:r>
                        <a:rPr lang="sr-Latn-RS" sz="1600">
                          <a:effectLst/>
                        </a:rPr>
                        <a:t>120,64</a:t>
                      </a:r>
                      <a:endParaRPr lang="sr-Latn-RS" sz="2800">
                        <a:effectLst/>
                        <a:latin typeface="Times New Roman"/>
                        <a:ea typeface="Times New Roman"/>
                      </a:endParaRPr>
                    </a:p>
                  </a:txBody>
                  <a:tcPr marL="68580" marR="68580" marT="0" marB="0" anchor="ctr"/>
                </a:tc>
              </a:tr>
              <a:tr h="225775">
                <a:tc>
                  <a:txBody>
                    <a:bodyPr/>
                    <a:lstStyle/>
                    <a:p>
                      <a:pPr>
                        <a:spcAft>
                          <a:spcPts val="0"/>
                        </a:spcAft>
                      </a:pPr>
                      <a:r>
                        <a:rPr lang="sr-Latn-RS" sz="1600">
                          <a:effectLst/>
                        </a:rPr>
                        <a:t> </a:t>
                      </a:r>
                      <a:endParaRPr lang="sr-Latn-RS" sz="2800">
                        <a:effectLst/>
                        <a:latin typeface="Times New Roman"/>
                        <a:ea typeface="Times New Roman"/>
                      </a:endParaRPr>
                    </a:p>
                  </a:txBody>
                  <a:tcPr marL="68580" marR="68580" marT="0" marB="0" anchor="ctr"/>
                </a:tc>
                <a:tc>
                  <a:txBody>
                    <a:bodyPr/>
                    <a:lstStyle/>
                    <a:p>
                      <a:pPr>
                        <a:spcAft>
                          <a:spcPts val="0"/>
                        </a:spcAft>
                      </a:pPr>
                      <a:r>
                        <a:rPr lang="sr-Latn-RS" sz="1600" b="1">
                          <a:solidFill>
                            <a:schemeClr val="bg1"/>
                          </a:solidFill>
                          <a:effectLst/>
                        </a:rPr>
                        <a:t>ТСО:</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smtClean="0">
                          <a:solidFill>
                            <a:schemeClr val="bg1"/>
                          </a:solidFill>
                          <a:effectLst/>
                        </a:rPr>
                        <a:t>        </a:t>
                      </a:r>
                      <a:r>
                        <a:rPr lang="sr-Latn-RS" sz="1600" b="1">
                          <a:solidFill>
                            <a:schemeClr val="bg1"/>
                          </a:solidFill>
                          <a:effectLst/>
                        </a:rPr>
                        <a:t>47.158      </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smtClean="0">
                          <a:solidFill>
                            <a:schemeClr val="bg1"/>
                          </a:solidFill>
                          <a:effectLst/>
                        </a:rPr>
                        <a:t>        </a:t>
                      </a:r>
                      <a:r>
                        <a:rPr lang="sr-Latn-RS" sz="1600" b="1">
                          <a:solidFill>
                            <a:schemeClr val="bg1"/>
                          </a:solidFill>
                          <a:effectLst/>
                        </a:rPr>
                        <a:t>54.617      </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smtClean="0">
                          <a:solidFill>
                            <a:schemeClr val="bg1"/>
                          </a:solidFill>
                          <a:effectLst/>
                        </a:rPr>
                        <a:t>        </a:t>
                      </a:r>
                      <a:r>
                        <a:rPr lang="sr-Latn-RS" sz="1600" b="1">
                          <a:solidFill>
                            <a:schemeClr val="bg1"/>
                          </a:solidFill>
                          <a:effectLst/>
                        </a:rPr>
                        <a:t>25.5</a:t>
                      </a:r>
                      <a:r>
                        <a:rPr lang="sr-Cyrl-RS" sz="1600" b="1">
                          <a:solidFill>
                            <a:schemeClr val="bg1"/>
                          </a:solidFill>
                          <a:effectLst/>
                        </a:rPr>
                        <a:t>7</a:t>
                      </a:r>
                      <a:r>
                        <a:rPr lang="sr-Latn-RS" sz="1600" b="1">
                          <a:solidFill>
                            <a:schemeClr val="bg1"/>
                          </a:solidFill>
                          <a:effectLst/>
                        </a:rPr>
                        <a:t>8      </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Latn-RS" sz="1600" b="1">
                          <a:solidFill>
                            <a:schemeClr val="bg1"/>
                          </a:solidFill>
                          <a:effectLst/>
                        </a:rPr>
                        <a:t>46,83</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Latn-RS" sz="1600" b="1">
                          <a:solidFill>
                            <a:schemeClr val="bg1"/>
                          </a:solidFill>
                          <a:effectLst/>
                        </a:rPr>
                        <a:t>54,24</a:t>
                      </a:r>
                      <a:endParaRPr lang="sr-Latn-RS" sz="2800" b="1">
                        <a:solidFill>
                          <a:schemeClr val="bg1"/>
                        </a:solidFill>
                        <a:effectLst/>
                        <a:latin typeface="Times New Roman"/>
                        <a:ea typeface="Times New Roman"/>
                      </a:endParaRPr>
                    </a:p>
                  </a:txBody>
                  <a:tcPr marL="68580" marR="68580" marT="0" marB="0" anchor="ctr">
                    <a:solidFill>
                      <a:schemeClr val="accent1"/>
                    </a:solidFill>
                  </a:tcPr>
                </a:tc>
              </a:tr>
            </a:tbl>
          </a:graphicData>
        </a:graphic>
      </p:graphicFrame>
    </p:spTree>
    <p:extLst>
      <p:ext uri="{BB962C8B-B14F-4D97-AF65-F5344CB8AC3E}">
        <p14:creationId xmlns:p14="http://schemas.microsoft.com/office/powerpoint/2010/main" val="28064232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352928" cy="1008112"/>
          </a:xfrm>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5.	ТРОШКОВИ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ПОСЛОВАЊА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И </a:t>
            </a:r>
            <a:b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b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СПРОВОЂЕЊА </a:t>
            </a:r>
            <a:endParaRPr lang="sr-Latn-RS" sz="3600"/>
          </a:p>
        </p:txBody>
      </p:sp>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35</a:t>
            </a:fld>
            <a:endParaRPr lang="sr-Latn-RS"/>
          </a:p>
        </p:txBody>
      </p:sp>
      <p:sp>
        <p:nvSpPr>
          <p:cNvPr id="3" name="Rectangle 2"/>
          <p:cNvSpPr/>
          <p:nvPr/>
        </p:nvSpPr>
        <p:spPr>
          <a:xfrm>
            <a:off x="323528" y="1700808"/>
            <a:ext cx="8568952" cy="2862322"/>
          </a:xfrm>
          <a:prstGeom prst="rect">
            <a:avLst/>
          </a:prstGeom>
        </p:spPr>
        <p:txBody>
          <a:bodyPr wrap="square">
            <a:spAutoFit/>
          </a:bodyPr>
          <a:lstStyle/>
          <a:p>
            <a:pPr algn="just"/>
            <a:r>
              <a:rPr lang="sr-Cyrl-RS" sz="2000"/>
              <a:t>У првом полугодишту је забележен раст трошкова извиђаја и процене штета за 17,83%, а у односу на план су већи за 110,29%. У структури ових трошкова преовлађују адвокатски трошкови  као последица спорова у којима је Друштво учесник. Од укупних трошкова на арбитажни поступак по штети на броду  ЕОС се односи 2,159 хиљада динара, на Мидланд 1.168 хиљада динара, на штету Колзец у спору са Триглав осигурањем 305 хиљада динара, на Комерцијалну банку (Дунав Ре је умешач) 82 хиљаде динара и на остале 1.250 хиљада динара.</a:t>
            </a:r>
            <a:endParaRPr lang="sr-Latn-RS" sz="2000"/>
          </a:p>
        </p:txBody>
      </p:sp>
    </p:spTree>
    <p:extLst>
      <p:ext uri="{BB962C8B-B14F-4D97-AF65-F5344CB8AC3E}">
        <p14:creationId xmlns:p14="http://schemas.microsoft.com/office/powerpoint/2010/main" val="6620856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352928" cy="1008112"/>
          </a:xfrm>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6.	СТРУКТУРА ИМОВИНЕ</a:t>
            </a:r>
            <a:b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br>
            <a:r>
              <a:rPr lang="ru-RU" sz="360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(АКТИВА)</a:t>
            </a:r>
            <a:endParaRPr lang="sr-Latn-RS" sz="3600"/>
          </a:p>
        </p:txBody>
      </p:sp>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36</a:t>
            </a:fld>
            <a:endParaRPr lang="sr-Latn-RS"/>
          </a:p>
        </p:txBody>
      </p:sp>
      <p:graphicFrame>
        <p:nvGraphicFramePr>
          <p:cNvPr id="4" name="Table 3"/>
          <p:cNvGraphicFramePr>
            <a:graphicFrameLocks noGrp="1"/>
          </p:cNvGraphicFramePr>
          <p:nvPr>
            <p:extLst>
              <p:ext uri="{D42A27DB-BD31-4B8C-83A1-F6EECF244321}">
                <p14:modId xmlns:p14="http://schemas.microsoft.com/office/powerpoint/2010/main" val="2117829987"/>
              </p:ext>
            </p:extLst>
          </p:nvPr>
        </p:nvGraphicFramePr>
        <p:xfrm>
          <a:off x="179512" y="2106509"/>
          <a:ext cx="8784977" cy="3554739"/>
        </p:xfrm>
        <a:graphic>
          <a:graphicData uri="http://schemas.openxmlformats.org/drawingml/2006/table">
            <a:tbl>
              <a:tblPr firstRow="1" lastRow="1" bandRow="1">
                <a:tableStyleId>{5C22544A-7EE6-4342-B048-85BDC9FD1C3A}</a:tableStyleId>
              </a:tblPr>
              <a:tblGrid>
                <a:gridCol w="529684"/>
                <a:gridCol w="2992248"/>
                <a:gridCol w="2004688"/>
                <a:gridCol w="1879659"/>
                <a:gridCol w="1378698"/>
              </a:tblGrid>
              <a:tr h="484034">
                <a:tc>
                  <a:txBody>
                    <a:bodyPr/>
                    <a:lstStyle/>
                    <a:p>
                      <a:pPr algn="ctr">
                        <a:spcAft>
                          <a:spcPts val="0"/>
                        </a:spcAft>
                      </a:pPr>
                      <a:r>
                        <a:rPr lang="sr-Cyrl-RS" sz="1600">
                          <a:effectLst/>
                        </a:rPr>
                        <a:t>Р.Б.</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КАТЕГОРИЈА</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Стање </a:t>
                      </a:r>
                      <a:endParaRPr lang="sr-Cyrl-RS" sz="1600" smtClean="0">
                        <a:effectLst/>
                      </a:endParaRPr>
                    </a:p>
                    <a:p>
                      <a:pPr algn="ctr">
                        <a:spcAft>
                          <a:spcPts val="0"/>
                        </a:spcAft>
                      </a:pPr>
                      <a:r>
                        <a:rPr lang="sr-Cyrl-RS" sz="1600" smtClean="0">
                          <a:effectLst/>
                        </a:rPr>
                        <a:t>31.12</a:t>
                      </a:r>
                      <a:r>
                        <a:rPr lang="sr-Cyrl-RS" sz="1600">
                          <a:effectLst/>
                        </a:rPr>
                        <a:t>. 2014.</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smtClean="0">
                          <a:effectLst/>
                        </a:rPr>
                        <a:t>Стање</a:t>
                      </a:r>
                    </a:p>
                    <a:p>
                      <a:pPr algn="ctr">
                        <a:spcAft>
                          <a:spcPts val="0"/>
                        </a:spcAft>
                      </a:pPr>
                      <a:r>
                        <a:rPr lang="sr-Cyrl-RS" sz="1600" smtClean="0">
                          <a:effectLst/>
                        </a:rPr>
                        <a:t> </a:t>
                      </a:r>
                      <a:r>
                        <a:rPr lang="sr-Cyrl-RS" sz="1600">
                          <a:effectLst/>
                        </a:rPr>
                        <a:t>30.</a:t>
                      </a:r>
                      <a:r>
                        <a:rPr lang="sr-Latn-RS" sz="1600">
                          <a:effectLst/>
                        </a:rPr>
                        <a:t>0</a:t>
                      </a:r>
                      <a:r>
                        <a:rPr lang="sr-Cyrl-RS" sz="1600">
                          <a:effectLst/>
                        </a:rPr>
                        <a:t>6. 2015.</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Индекс</a:t>
                      </a:r>
                      <a:endParaRPr lang="sr-Latn-RS" sz="2000">
                        <a:solidFill>
                          <a:srgbClr val="000000"/>
                        </a:solidFill>
                        <a:effectLst/>
                        <a:latin typeface="Calibri"/>
                        <a:ea typeface="Times New Roman"/>
                      </a:endParaRPr>
                    </a:p>
                  </a:txBody>
                  <a:tcPr marL="68580" marR="68580" marT="0" marB="0" anchor="ctr"/>
                </a:tc>
              </a:tr>
              <a:tr h="252000">
                <a:tc>
                  <a:txBody>
                    <a:bodyPr/>
                    <a:lstStyle/>
                    <a:p>
                      <a:pPr algn="ctr">
                        <a:spcAft>
                          <a:spcPts val="0"/>
                        </a:spcAft>
                      </a:pPr>
                      <a:r>
                        <a:rPr lang="sr-Cyrl-RS" sz="1600">
                          <a:effectLst/>
                        </a:rPr>
                        <a:t>1</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smtClean="0">
                          <a:effectLst/>
                        </a:rPr>
                        <a:t>Нем. улагања и </a:t>
                      </a:r>
                      <a:r>
                        <a:rPr lang="sr-Cyrl-RS" sz="1600">
                          <a:effectLst/>
                        </a:rPr>
                        <a:t>опрема</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31.664</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26,336</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83.17</a:t>
                      </a:r>
                      <a:endParaRPr lang="sr-Latn-RS" sz="2000">
                        <a:solidFill>
                          <a:srgbClr val="000000"/>
                        </a:solidFill>
                        <a:effectLst/>
                        <a:latin typeface="Calibri"/>
                        <a:ea typeface="Times New Roman"/>
                      </a:endParaRPr>
                    </a:p>
                  </a:txBody>
                  <a:tcPr marL="68580" marR="68580" marT="0" marB="0" anchor="ctr"/>
                </a:tc>
              </a:tr>
              <a:tr h="252000">
                <a:tc>
                  <a:txBody>
                    <a:bodyPr/>
                    <a:lstStyle/>
                    <a:p>
                      <a:pPr algn="ctr">
                        <a:spcAft>
                          <a:spcPts val="0"/>
                        </a:spcAft>
                      </a:pPr>
                      <a:r>
                        <a:rPr lang="sr-Cyrl-RS" sz="1600">
                          <a:effectLst/>
                        </a:rPr>
                        <a:t>2</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smtClean="0">
                          <a:effectLst/>
                        </a:rPr>
                        <a:t>Дуг. фин. </a:t>
                      </a:r>
                      <a:r>
                        <a:rPr lang="sr-Cyrl-RS" sz="1600">
                          <a:effectLst/>
                        </a:rPr>
                        <a:t>пласмани</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276.448</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269,719</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97.57</a:t>
                      </a:r>
                      <a:endParaRPr lang="sr-Latn-RS" sz="2000">
                        <a:solidFill>
                          <a:srgbClr val="000000"/>
                        </a:solidFill>
                        <a:effectLst/>
                        <a:latin typeface="Calibri"/>
                        <a:ea typeface="Times New Roman"/>
                      </a:endParaRPr>
                    </a:p>
                  </a:txBody>
                  <a:tcPr marL="68580" marR="68580" marT="0" marB="0" anchor="ctr"/>
                </a:tc>
              </a:tr>
              <a:tr h="252000">
                <a:tc>
                  <a:txBody>
                    <a:bodyPr/>
                    <a:lstStyle/>
                    <a:p>
                      <a:pPr algn="ctr">
                        <a:spcAft>
                          <a:spcPts val="0"/>
                        </a:spcAft>
                      </a:pPr>
                      <a:r>
                        <a:rPr lang="sr-Cyrl-RS" sz="1600">
                          <a:effectLst/>
                        </a:rPr>
                        <a:t>3</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Потраживања</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618.372</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996,533</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161.15</a:t>
                      </a:r>
                      <a:endParaRPr lang="sr-Latn-RS" sz="2000">
                        <a:solidFill>
                          <a:srgbClr val="000000"/>
                        </a:solidFill>
                        <a:effectLst/>
                        <a:latin typeface="Calibri"/>
                        <a:ea typeface="Times New Roman"/>
                      </a:endParaRPr>
                    </a:p>
                  </a:txBody>
                  <a:tcPr marL="68580" marR="68580" marT="0" marB="0" anchor="ctr"/>
                </a:tc>
              </a:tr>
              <a:tr h="252000">
                <a:tc>
                  <a:txBody>
                    <a:bodyPr/>
                    <a:lstStyle/>
                    <a:p>
                      <a:pPr algn="ctr">
                        <a:spcAft>
                          <a:spcPts val="0"/>
                        </a:spcAft>
                      </a:pPr>
                      <a:r>
                        <a:rPr lang="sr-Cyrl-RS" sz="1600">
                          <a:effectLst/>
                        </a:rPr>
                        <a:t>4</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smtClean="0">
                          <a:effectLst/>
                        </a:rPr>
                        <a:t>Кратко. фин. </a:t>
                      </a:r>
                      <a:r>
                        <a:rPr lang="sr-Cyrl-RS" sz="1600">
                          <a:effectLst/>
                        </a:rPr>
                        <a:t>пласмани</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1.008.490</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54,549</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100.00</a:t>
                      </a:r>
                      <a:endParaRPr lang="sr-Latn-RS" sz="2000">
                        <a:solidFill>
                          <a:srgbClr val="000000"/>
                        </a:solidFill>
                        <a:effectLst/>
                        <a:latin typeface="Calibri"/>
                        <a:ea typeface="Times New Roman"/>
                      </a:endParaRPr>
                    </a:p>
                  </a:txBody>
                  <a:tcPr marL="68580" marR="68580" marT="0" marB="0" anchor="ctr"/>
                </a:tc>
              </a:tr>
              <a:tr h="252000">
                <a:tc>
                  <a:txBody>
                    <a:bodyPr/>
                    <a:lstStyle/>
                    <a:p>
                      <a:pPr algn="ctr">
                        <a:spcAft>
                          <a:spcPts val="0"/>
                        </a:spcAft>
                      </a:pPr>
                      <a:r>
                        <a:rPr lang="sr-Cyrl-RS" sz="1600">
                          <a:effectLst/>
                        </a:rPr>
                        <a:t>5</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smtClean="0">
                          <a:effectLst/>
                        </a:rPr>
                        <a:t>Гот. </a:t>
                      </a:r>
                      <a:r>
                        <a:rPr lang="sr-Cyrl-RS" sz="1600">
                          <a:effectLst/>
                        </a:rPr>
                        <a:t>и </a:t>
                      </a:r>
                      <a:r>
                        <a:rPr lang="sr-Cyrl-RS" sz="1600" smtClean="0">
                          <a:effectLst/>
                        </a:rPr>
                        <a:t>гот. </a:t>
                      </a:r>
                      <a:r>
                        <a:rPr lang="sr-Cyrl-RS" sz="1600">
                          <a:effectLst/>
                        </a:rPr>
                        <a:t>еквиваленти</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842.881</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1,333,163</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132.19</a:t>
                      </a:r>
                      <a:endParaRPr lang="sr-Latn-RS" sz="2000">
                        <a:solidFill>
                          <a:srgbClr val="000000"/>
                        </a:solidFill>
                        <a:effectLst/>
                        <a:latin typeface="Calibri"/>
                        <a:ea typeface="Times New Roman"/>
                      </a:endParaRPr>
                    </a:p>
                  </a:txBody>
                  <a:tcPr marL="68580" marR="68580" marT="0" marB="0" anchor="ctr"/>
                </a:tc>
              </a:tr>
              <a:tr h="252000">
                <a:tc>
                  <a:txBody>
                    <a:bodyPr/>
                    <a:lstStyle/>
                    <a:p>
                      <a:pPr algn="ctr">
                        <a:spcAft>
                          <a:spcPts val="0"/>
                        </a:spcAft>
                      </a:pPr>
                      <a:r>
                        <a:rPr lang="sr-Latn-RS" sz="1600">
                          <a:effectLst/>
                        </a:rPr>
                        <a:t>6</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Latn-RS" sz="1600">
                          <a:effectLst/>
                        </a:rPr>
                        <a:t>A</a:t>
                      </a:r>
                      <a:r>
                        <a:rPr lang="sr-Cyrl-RS" sz="1600">
                          <a:effectLst/>
                        </a:rPr>
                        <a:t>ктивна </a:t>
                      </a:r>
                      <a:r>
                        <a:rPr lang="sr-Cyrl-RS" sz="1600" smtClean="0">
                          <a:effectLst/>
                        </a:rPr>
                        <a:t>вр. </a:t>
                      </a:r>
                      <a:r>
                        <a:rPr lang="sr-Cyrl-RS" sz="1600">
                          <a:effectLst/>
                        </a:rPr>
                        <a:t>разграничења</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26.325</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715,219</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84.85</a:t>
                      </a:r>
                      <a:endParaRPr lang="sr-Latn-RS" sz="2000">
                        <a:solidFill>
                          <a:srgbClr val="000000"/>
                        </a:solidFill>
                        <a:effectLst/>
                        <a:latin typeface="Calibri"/>
                        <a:ea typeface="Times New Roman"/>
                      </a:endParaRPr>
                    </a:p>
                  </a:txBody>
                  <a:tcPr marL="68580" marR="68580" marT="0" marB="0" anchor="ctr"/>
                </a:tc>
              </a:tr>
              <a:tr h="720000">
                <a:tc>
                  <a:txBody>
                    <a:bodyPr/>
                    <a:lstStyle/>
                    <a:p>
                      <a:pPr algn="ctr">
                        <a:spcAft>
                          <a:spcPts val="0"/>
                        </a:spcAft>
                      </a:pPr>
                      <a:r>
                        <a:rPr lang="sr-Cyrl-RS" sz="1600">
                          <a:effectLst/>
                        </a:rPr>
                        <a:t>7</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Преносна премија реосигурања у ретроцесији</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328.032</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21,853</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83.01</a:t>
                      </a:r>
                      <a:endParaRPr lang="sr-Latn-RS" sz="2000">
                        <a:solidFill>
                          <a:srgbClr val="000000"/>
                        </a:solidFill>
                        <a:effectLst/>
                        <a:latin typeface="Calibri"/>
                        <a:ea typeface="Times New Roman"/>
                      </a:endParaRPr>
                    </a:p>
                  </a:txBody>
                  <a:tcPr marL="68580" marR="68580" marT="0" marB="0" anchor="ctr"/>
                </a:tc>
              </a:tr>
              <a:tr h="274513">
                <a:tc>
                  <a:txBody>
                    <a:bodyPr/>
                    <a:lstStyle/>
                    <a:p>
                      <a:pPr algn="ctr">
                        <a:spcAft>
                          <a:spcPts val="0"/>
                        </a:spcAft>
                      </a:pPr>
                      <a:r>
                        <a:rPr lang="sr-Cyrl-RS" sz="1600">
                          <a:effectLst/>
                        </a:rPr>
                        <a:t>8</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Пасивне </a:t>
                      </a:r>
                      <a:r>
                        <a:rPr lang="sr-Cyrl-RS" sz="1600" smtClean="0">
                          <a:effectLst/>
                        </a:rPr>
                        <a:t>рез. </a:t>
                      </a:r>
                      <a:r>
                        <a:rPr lang="sr-Cyrl-RS" sz="1600">
                          <a:effectLst/>
                        </a:rPr>
                        <a:t>штете</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1.009.578</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1,155,063</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114.41</a:t>
                      </a:r>
                      <a:endParaRPr lang="sr-Latn-RS" sz="2000">
                        <a:solidFill>
                          <a:srgbClr val="000000"/>
                        </a:solidFill>
                        <a:effectLst/>
                        <a:latin typeface="Calibri"/>
                        <a:ea typeface="Times New Roman"/>
                      </a:endParaRPr>
                    </a:p>
                  </a:txBody>
                  <a:tcPr marL="68580" marR="68580" marT="0" marB="0" anchor="ctr"/>
                </a:tc>
              </a:tr>
              <a:tr h="274513">
                <a:tc>
                  <a:txBody>
                    <a:bodyPr/>
                    <a:lstStyle/>
                    <a:p>
                      <a:pPr algn="ctr">
                        <a:spcAft>
                          <a:spcPts val="0"/>
                        </a:spcAft>
                      </a:pPr>
                      <a:r>
                        <a:rPr lang="sr-Cyrl-RS" sz="1600">
                          <a:effectLst/>
                        </a:rPr>
                        <a:t>9</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остало</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260</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235</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90.38</a:t>
                      </a:r>
                      <a:endParaRPr lang="sr-Latn-RS" sz="2000">
                        <a:solidFill>
                          <a:srgbClr val="000000"/>
                        </a:solidFill>
                        <a:effectLst/>
                        <a:latin typeface="Calibri"/>
                        <a:ea typeface="Times New Roman"/>
                      </a:endParaRPr>
                    </a:p>
                  </a:txBody>
                  <a:tcPr marL="68580" marR="68580" marT="0" marB="0" anchor="ctr"/>
                </a:tc>
              </a:tr>
              <a:tr h="274513">
                <a:tc gridSpan="2">
                  <a:txBody>
                    <a:bodyPr/>
                    <a:lstStyle/>
                    <a:p>
                      <a:pPr>
                        <a:spcAft>
                          <a:spcPts val="0"/>
                        </a:spcAft>
                      </a:pPr>
                      <a:r>
                        <a:rPr lang="sr-Cyrl-RS" sz="1600">
                          <a:effectLst/>
                        </a:rPr>
                        <a:t>УКУПНА ИМОВИНА (АКТИВА)</a:t>
                      </a:r>
                      <a:endParaRPr lang="sr-Latn-RS" sz="2000">
                        <a:solidFill>
                          <a:srgbClr val="000000"/>
                        </a:solidFill>
                        <a:effectLst/>
                        <a:latin typeface="Calibri"/>
                        <a:ea typeface="Times New Roman"/>
                      </a:endParaRPr>
                    </a:p>
                  </a:txBody>
                  <a:tcPr marL="68580" marR="68580" marT="0" marB="0" anchor="ctr"/>
                </a:tc>
                <a:tc hMerge="1">
                  <a:txBody>
                    <a:bodyPr/>
                    <a:lstStyle/>
                    <a:p>
                      <a:endParaRPr lang="sr-Latn-RS"/>
                    </a:p>
                  </a:txBody>
                  <a:tcPr/>
                </a:tc>
                <a:tc>
                  <a:txBody>
                    <a:bodyPr/>
                    <a:lstStyle/>
                    <a:p>
                      <a:pPr algn="r">
                        <a:spcAft>
                          <a:spcPts val="0"/>
                        </a:spcAft>
                      </a:pPr>
                      <a:r>
                        <a:rPr lang="sr-Cyrl-RS" sz="1600">
                          <a:effectLst/>
                        </a:rPr>
                        <a:t>4,196.598</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5,319,587</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126.76</a:t>
                      </a:r>
                      <a:endParaRPr lang="sr-Latn-RS" sz="2000">
                        <a:solidFill>
                          <a:srgbClr val="000000"/>
                        </a:solidFill>
                        <a:effectLst/>
                        <a:latin typeface="Calibri"/>
                        <a:ea typeface="Times New Roman"/>
                      </a:endParaRPr>
                    </a:p>
                  </a:txBody>
                  <a:tcPr marL="68580" marR="68580" marT="0" marB="0" anchor="ctr"/>
                </a:tc>
              </a:tr>
            </a:tbl>
          </a:graphicData>
        </a:graphic>
      </p:graphicFrame>
    </p:spTree>
    <p:extLst>
      <p:ext uri="{BB962C8B-B14F-4D97-AF65-F5344CB8AC3E}">
        <p14:creationId xmlns:p14="http://schemas.microsoft.com/office/powerpoint/2010/main" val="8139384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352928" cy="1008112"/>
          </a:xfrm>
        </p:spPr>
        <p:txBody>
          <a:bodyPr>
            <a:noAutofit/>
          </a:bodyPr>
          <a:lstStyle/>
          <a:p>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6.	</a:t>
            </a:r>
            <a:r>
              <a:rPr lang="sr-Cyrl-RS"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Потраживања и </a:t>
            </a:r>
            <a:r>
              <a:rPr lang="sr-Cyrl-RS" sz="360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
            </a:r>
            <a:br>
              <a:rPr lang="sr-Cyrl-RS" sz="360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br>
            <a:r>
              <a:rPr lang="sr-Cyrl-RS" sz="360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исправка </a:t>
            </a:r>
            <a:r>
              <a:rPr lang="sr-Cyrl-RS"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потраживања</a:t>
            </a:r>
            <a:endParaRPr lang="sr-Latn-RS"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ndParaRPr>
          </a:p>
        </p:txBody>
      </p:sp>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37</a:t>
            </a:fld>
            <a:endParaRPr lang="sr-Latn-RS"/>
          </a:p>
        </p:txBody>
      </p:sp>
      <p:graphicFrame>
        <p:nvGraphicFramePr>
          <p:cNvPr id="3" name="Table 2"/>
          <p:cNvGraphicFramePr>
            <a:graphicFrameLocks noGrp="1"/>
          </p:cNvGraphicFramePr>
          <p:nvPr>
            <p:extLst>
              <p:ext uri="{D42A27DB-BD31-4B8C-83A1-F6EECF244321}">
                <p14:modId xmlns:p14="http://schemas.microsoft.com/office/powerpoint/2010/main" val="3694399547"/>
              </p:ext>
            </p:extLst>
          </p:nvPr>
        </p:nvGraphicFramePr>
        <p:xfrm>
          <a:off x="179512" y="1556792"/>
          <a:ext cx="8784976" cy="4953815"/>
        </p:xfrm>
        <a:graphic>
          <a:graphicData uri="http://schemas.openxmlformats.org/drawingml/2006/table">
            <a:tbl>
              <a:tblPr firstRow="1" firstCol="1" bandRow="1">
                <a:tableStyleId>{5C22544A-7EE6-4342-B048-85BDC9FD1C3A}</a:tableStyleId>
              </a:tblPr>
              <a:tblGrid>
                <a:gridCol w="3024336"/>
                <a:gridCol w="1224136"/>
                <a:gridCol w="1118209"/>
                <a:gridCol w="1073000"/>
                <a:gridCol w="1073000"/>
                <a:gridCol w="1272295"/>
              </a:tblGrid>
              <a:tr h="513469">
                <a:tc>
                  <a:txBody>
                    <a:bodyPr/>
                    <a:lstStyle/>
                    <a:p>
                      <a:pPr algn="ctr">
                        <a:spcAft>
                          <a:spcPts val="0"/>
                        </a:spcAft>
                      </a:pPr>
                      <a:r>
                        <a:rPr lang="sr-Latn-RS" sz="1400">
                          <a:effectLst/>
                          <a:latin typeface="+mn-lt"/>
                        </a:rPr>
                        <a:t>Основ потраживања</a:t>
                      </a:r>
                      <a:endParaRPr lang="sr-Latn-RS" sz="1400">
                        <a:effectLst/>
                        <a:latin typeface="+mn-lt"/>
                        <a:ea typeface="Times New Roman"/>
                      </a:endParaRPr>
                    </a:p>
                  </a:txBody>
                  <a:tcPr marL="59489" marR="59489" marT="0" marB="0" anchor="ctr"/>
                </a:tc>
                <a:tc>
                  <a:txBody>
                    <a:bodyPr/>
                    <a:lstStyle/>
                    <a:p>
                      <a:pPr algn="ctr">
                        <a:spcAft>
                          <a:spcPts val="0"/>
                        </a:spcAft>
                      </a:pPr>
                      <a:r>
                        <a:rPr lang="sr-Latn-RS" sz="1200">
                          <a:effectLst/>
                          <a:latin typeface="+mn-lt"/>
                        </a:rPr>
                        <a:t>укупно потраживање</a:t>
                      </a:r>
                      <a:endParaRPr lang="sr-Latn-RS" sz="1200">
                        <a:effectLst/>
                        <a:latin typeface="+mn-lt"/>
                        <a:ea typeface="Times New Roman"/>
                      </a:endParaRPr>
                    </a:p>
                  </a:txBody>
                  <a:tcPr marL="59489" marR="59489" marT="0" marB="0" anchor="ctr"/>
                </a:tc>
                <a:tc>
                  <a:txBody>
                    <a:bodyPr/>
                    <a:lstStyle/>
                    <a:p>
                      <a:pPr algn="ctr">
                        <a:spcAft>
                          <a:spcPts val="0"/>
                        </a:spcAft>
                      </a:pPr>
                      <a:r>
                        <a:rPr lang="sr-Cyrl-RS" sz="1200">
                          <a:effectLst/>
                          <a:latin typeface="+mn-lt"/>
                        </a:rPr>
                        <a:t>п</a:t>
                      </a:r>
                      <a:r>
                        <a:rPr lang="sr-Latn-RS" sz="1200">
                          <a:effectLst/>
                          <a:latin typeface="+mn-lt"/>
                        </a:rPr>
                        <a:t>оједин</a:t>
                      </a:r>
                      <a:r>
                        <a:rPr lang="sr-Cyrl-RS" sz="1200">
                          <a:effectLst/>
                          <a:latin typeface="+mn-lt"/>
                        </a:rPr>
                        <a:t>ачна исправка</a:t>
                      </a:r>
                      <a:endParaRPr lang="sr-Latn-RS" sz="1200">
                        <a:effectLst/>
                        <a:latin typeface="+mn-lt"/>
                        <a:ea typeface="Times New Roman"/>
                      </a:endParaRPr>
                    </a:p>
                  </a:txBody>
                  <a:tcPr marL="59489" marR="59489" marT="0" marB="0" anchor="ctr"/>
                </a:tc>
                <a:tc>
                  <a:txBody>
                    <a:bodyPr/>
                    <a:lstStyle/>
                    <a:p>
                      <a:pPr algn="ctr">
                        <a:spcAft>
                          <a:spcPts val="0"/>
                        </a:spcAft>
                      </a:pPr>
                      <a:r>
                        <a:rPr lang="sr-Latn-RS" sz="1200">
                          <a:effectLst/>
                          <a:latin typeface="+mn-lt"/>
                        </a:rPr>
                        <a:t>општа исправка</a:t>
                      </a:r>
                      <a:endParaRPr lang="sr-Latn-RS" sz="1200">
                        <a:effectLst/>
                        <a:latin typeface="+mn-lt"/>
                        <a:ea typeface="Times New Roman"/>
                      </a:endParaRPr>
                    </a:p>
                  </a:txBody>
                  <a:tcPr marL="59489" marR="59489" marT="0" marB="0" anchor="ctr"/>
                </a:tc>
                <a:tc>
                  <a:txBody>
                    <a:bodyPr/>
                    <a:lstStyle/>
                    <a:p>
                      <a:pPr algn="ctr">
                        <a:spcAft>
                          <a:spcPts val="0"/>
                        </a:spcAft>
                      </a:pPr>
                      <a:r>
                        <a:rPr lang="sr-Latn-RS" sz="1200">
                          <a:effectLst/>
                          <a:latin typeface="+mn-lt"/>
                        </a:rPr>
                        <a:t>укупна исправка</a:t>
                      </a:r>
                      <a:endParaRPr lang="sr-Latn-RS" sz="1200">
                        <a:effectLst/>
                        <a:latin typeface="+mn-lt"/>
                        <a:ea typeface="Times New Roman"/>
                      </a:endParaRPr>
                    </a:p>
                  </a:txBody>
                  <a:tcPr marL="59489" marR="59489" marT="0" marB="0" anchor="ctr"/>
                </a:tc>
                <a:tc>
                  <a:txBody>
                    <a:bodyPr/>
                    <a:lstStyle/>
                    <a:p>
                      <a:pPr algn="ctr">
                        <a:spcAft>
                          <a:spcPts val="0"/>
                        </a:spcAft>
                      </a:pPr>
                      <a:r>
                        <a:rPr lang="sr-Latn-RS" sz="1200">
                          <a:effectLst/>
                          <a:latin typeface="+mn-lt"/>
                        </a:rPr>
                        <a:t>нето потраживање</a:t>
                      </a:r>
                      <a:endParaRPr lang="sr-Latn-RS" sz="1200">
                        <a:effectLst/>
                        <a:latin typeface="+mn-lt"/>
                        <a:ea typeface="Times New Roman"/>
                      </a:endParaRPr>
                    </a:p>
                  </a:txBody>
                  <a:tcPr marL="59489" marR="59489" marT="0" marB="0" anchor="ctr"/>
                </a:tc>
              </a:tr>
              <a:tr h="280853">
                <a:tc>
                  <a:txBody>
                    <a:bodyPr/>
                    <a:lstStyle/>
                    <a:p>
                      <a:pPr>
                        <a:spcAft>
                          <a:spcPts val="0"/>
                        </a:spcAft>
                      </a:pPr>
                      <a:r>
                        <a:rPr lang="sr-Latn-RS" sz="1400">
                          <a:effectLst/>
                          <a:latin typeface="+mn-lt"/>
                        </a:rPr>
                        <a:t>Премија у земљи</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592,968</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14,057</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7,846</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21,903</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571,065</a:t>
                      </a:r>
                      <a:endParaRPr lang="sr-Latn-RS" sz="1400">
                        <a:effectLst/>
                        <a:latin typeface="+mn-lt"/>
                        <a:ea typeface="Times New Roman"/>
                      </a:endParaRPr>
                    </a:p>
                  </a:txBody>
                  <a:tcPr marL="59489" marR="59489" marT="0" marB="0" anchor="ctr"/>
                </a:tc>
              </a:tr>
              <a:tr h="280853">
                <a:tc>
                  <a:txBody>
                    <a:bodyPr/>
                    <a:lstStyle/>
                    <a:p>
                      <a:pPr>
                        <a:spcAft>
                          <a:spcPts val="0"/>
                        </a:spcAft>
                      </a:pPr>
                      <a:r>
                        <a:rPr lang="sr-Latn-RS" sz="1400">
                          <a:effectLst/>
                          <a:latin typeface="+mn-lt"/>
                        </a:rPr>
                        <a:t>Премија у иностранству</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39,974</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479</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33</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512</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39,462</a:t>
                      </a:r>
                      <a:endParaRPr lang="sr-Latn-RS" sz="1400">
                        <a:effectLst/>
                        <a:latin typeface="+mn-lt"/>
                        <a:ea typeface="Times New Roman"/>
                      </a:endParaRPr>
                    </a:p>
                  </a:txBody>
                  <a:tcPr marL="59489" marR="59489" marT="0" marB="0" anchor="ctr"/>
                </a:tc>
              </a:tr>
              <a:tr h="280853">
                <a:tc>
                  <a:txBody>
                    <a:bodyPr/>
                    <a:lstStyle/>
                    <a:p>
                      <a:pPr>
                        <a:spcAft>
                          <a:spcPts val="0"/>
                        </a:spcAft>
                      </a:pPr>
                      <a:r>
                        <a:rPr lang="sr-Latn-RS" sz="1400">
                          <a:effectLst/>
                          <a:latin typeface="+mn-lt"/>
                        </a:rPr>
                        <a:t>Депозитна премија</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1,271</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1,271</a:t>
                      </a:r>
                      <a:endParaRPr lang="sr-Latn-RS" sz="1400">
                        <a:effectLst/>
                        <a:latin typeface="+mn-lt"/>
                        <a:ea typeface="Times New Roman"/>
                      </a:endParaRPr>
                    </a:p>
                  </a:txBody>
                  <a:tcPr marL="59489" marR="59489" marT="0" marB="0" anchor="ctr"/>
                </a:tc>
              </a:tr>
              <a:tr h="280853">
                <a:tc>
                  <a:txBody>
                    <a:bodyPr/>
                    <a:lstStyle/>
                    <a:p>
                      <a:pPr>
                        <a:spcAft>
                          <a:spcPts val="0"/>
                        </a:spcAft>
                      </a:pPr>
                      <a:r>
                        <a:rPr lang="sr-Latn-RS" sz="1400">
                          <a:effectLst/>
                          <a:latin typeface="+mn-lt"/>
                        </a:rPr>
                        <a:t>1. Укупно за премија</a:t>
                      </a:r>
                      <a:endParaRPr lang="sr-Latn-RS" sz="1400">
                        <a:effectLst/>
                        <a:latin typeface="+mn-lt"/>
                        <a:ea typeface="Times New Roman"/>
                      </a:endParaRPr>
                    </a:p>
                  </a:txBody>
                  <a:tcPr marL="59489" marR="59489" marT="0" marB="0" anchor="ctr"/>
                </a:tc>
                <a:tc>
                  <a:txBody>
                    <a:bodyPr/>
                    <a:lstStyle/>
                    <a:p>
                      <a:pPr algn="r">
                        <a:spcAft>
                          <a:spcPts val="0"/>
                        </a:spcAft>
                      </a:pPr>
                      <a:r>
                        <a:rPr lang="sr-Latn-RS" sz="1400" b="1">
                          <a:solidFill>
                            <a:schemeClr val="bg1"/>
                          </a:solidFill>
                          <a:effectLst/>
                          <a:latin typeface="+mn-lt"/>
                        </a:rPr>
                        <a:t>634,213</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14,536</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7,879</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22,415</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611,798</a:t>
                      </a:r>
                      <a:endParaRPr lang="sr-Latn-RS" sz="1400" b="1">
                        <a:solidFill>
                          <a:schemeClr val="bg1"/>
                        </a:solidFill>
                        <a:effectLst/>
                        <a:latin typeface="+mn-lt"/>
                        <a:ea typeface="Times New Roman"/>
                      </a:endParaRPr>
                    </a:p>
                  </a:txBody>
                  <a:tcPr marL="59489" marR="59489" marT="0" marB="0" anchor="ctr">
                    <a:solidFill>
                      <a:schemeClr val="accent1"/>
                    </a:solidFill>
                  </a:tcPr>
                </a:tc>
              </a:tr>
              <a:tr h="280853">
                <a:tc>
                  <a:txBody>
                    <a:bodyPr/>
                    <a:lstStyle/>
                    <a:p>
                      <a:pPr>
                        <a:spcAft>
                          <a:spcPts val="0"/>
                        </a:spcAft>
                      </a:pPr>
                      <a:r>
                        <a:rPr lang="sr-Latn-RS" sz="1400">
                          <a:effectLst/>
                          <a:latin typeface="+mn-lt"/>
                        </a:rPr>
                        <a:t>2. Укупна за штете</a:t>
                      </a:r>
                      <a:endParaRPr lang="sr-Latn-RS" sz="1400">
                        <a:effectLst/>
                        <a:latin typeface="+mn-lt"/>
                        <a:ea typeface="Times New Roman"/>
                      </a:endParaRPr>
                    </a:p>
                  </a:txBody>
                  <a:tcPr marL="59489" marR="59489" marT="0" marB="0" anchor="ctr"/>
                </a:tc>
                <a:tc>
                  <a:txBody>
                    <a:bodyPr/>
                    <a:lstStyle/>
                    <a:p>
                      <a:pPr algn="r">
                        <a:spcAft>
                          <a:spcPts val="0"/>
                        </a:spcAft>
                      </a:pPr>
                      <a:r>
                        <a:rPr lang="sr-Latn-RS" sz="1400" b="1">
                          <a:solidFill>
                            <a:schemeClr val="bg1"/>
                          </a:solidFill>
                          <a:effectLst/>
                          <a:latin typeface="+mn-lt"/>
                        </a:rPr>
                        <a:t>490,293</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94,926</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37,728</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132,654</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357,639</a:t>
                      </a:r>
                      <a:endParaRPr lang="sr-Latn-RS" sz="1400" b="1">
                        <a:solidFill>
                          <a:schemeClr val="bg1"/>
                        </a:solidFill>
                        <a:effectLst/>
                        <a:latin typeface="+mn-lt"/>
                        <a:ea typeface="Times New Roman"/>
                      </a:endParaRPr>
                    </a:p>
                  </a:txBody>
                  <a:tcPr marL="59489" marR="59489" marT="0" marB="0" anchor="ctr">
                    <a:solidFill>
                      <a:schemeClr val="accent1"/>
                    </a:solidFill>
                  </a:tcPr>
                </a:tc>
              </a:tr>
              <a:tr h="280853">
                <a:tc>
                  <a:txBody>
                    <a:bodyPr/>
                    <a:lstStyle/>
                    <a:p>
                      <a:pPr>
                        <a:spcAft>
                          <a:spcPts val="0"/>
                        </a:spcAft>
                      </a:pPr>
                      <a:r>
                        <a:rPr lang="sr-Latn-RS" sz="1400">
                          <a:effectLst/>
                          <a:latin typeface="+mn-lt"/>
                        </a:rPr>
                        <a:t>Пот</a:t>
                      </a:r>
                      <a:r>
                        <a:rPr lang="sr-Cyrl-RS" sz="1400">
                          <a:effectLst/>
                          <a:latin typeface="+mn-lt"/>
                        </a:rPr>
                        <a:t>.</a:t>
                      </a:r>
                      <a:r>
                        <a:rPr lang="sr-Latn-RS" sz="1400">
                          <a:effectLst/>
                          <a:latin typeface="+mn-lt"/>
                        </a:rPr>
                        <a:t> по основу регреса</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559</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559</a:t>
                      </a:r>
                      <a:endParaRPr lang="sr-Latn-RS" sz="1400">
                        <a:effectLst/>
                        <a:latin typeface="+mn-lt"/>
                        <a:ea typeface="Times New Roman"/>
                      </a:endParaRPr>
                    </a:p>
                  </a:txBody>
                  <a:tcPr marL="59489" marR="59489" marT="0" marB="0" anchor="ctr"/>
                </a:tc>
              </a:tr>
              <a:tr h="280853">
                <a:tc>
                  <a:txBody>
                    <a:bodyPr/>
                    <a:lstStyle/>
                    <a:p>
                      <a:pPr>
                        <a:spcAft>
                          <a:spcPts val="0"/>
                        </a:spcAft>
                      </a:pPr>
                      <a:r>
                        <a:rPr lang="sr-Latn-RS" sz="1400">
                          <a:effectLst/>
                          <a:latin typeface="+mn-lt"/>
                        </a:rPr>
                        <a:t>Пот</a:t>
                      </a:r>
                      <a:r>
                        <a:rPr lang="sr-Cyrl-RS" sz="1400">
                          <a:effectLst/>
                          <a:latin typeface="+mn-lt"/>
                        </a:rPr>
                        <a:t>.</a:t>
                      </a:r>
                      <a:r>
                        <a:rPr lang="sr-Latn-RS" sz="1400">
                          <a:effectLst/>
                          <a:latin typeface="+mn-lt"/>
                        </a:rPr>
                        <a:t> по основу провизије</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23,112</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1,148</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253</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1,401</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21,711</a:t>
                      </a:r>
                      <a:endParaRPr lang="sr-Latn-RS" sz="1400">
                        <a:effectLst/>
                        <a:latin typeface="+mn-lt"/>
                        <a:ea typeface="Times New Roman"/>
                      </a:endParaRPr>
                    </a:p>
                  </a:txBody>
                  <a:tcPr marL="59489" marR="59489" marT="0" marB="0" anchor="ctr"/>
                </a:tc>
              </a:tr>
              <a:tr h="308081">
                <a:tc>
                  <a:txBody>
                    <a:bodyPr/>
                    <a:lstStyle/>
                    <a:p>
                      <a:pPr>
                        <a:spcAft>
                          <a:spcPts val="0"/>
                        </a:spcAft>
                      </a:pPr>
                      <a:r>
                        <a:rPr lang="sr-Latn-RS" sz="1400">
                          <a:effectLst/>
                          <a:latin typeface="+mn-lt"/>
                        </a:rPr>
                        <a:t>Остала пот. из специф. </a:t>
                      </a:r>
                      <a:r>
                        <a:rPr lang="sr-Latn-RS" sz="1400" smtClean="0">
                          <a:effectLst/>
                          <a:latin typeface="+mn-lt"/>
                        </a:rPr>
                        <a:t>посл</a:t>
                      </a:r>
                      <a:r>
                        <a:rPr lang="sr-Cyrl-RS" sz="1400" smtClean="0">
                          <a:effectLst/>
                          <a:latin typeface="+mn-lt"/>
                        </a:rPr>
                        <a:t>.</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6,808</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6,489</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6,489</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319</a:t>
                      </a:r>
                      <a:endParaRPr lang="sr-Latn-RS" sz="1400">
                        <a:effectLst/>
                        <a:latin typeface="+mn-lt"/>
                        <a:ea typeface="Times New Roman"/>
                      </a:endParaRPr>
                    </a:p>
                  </a:txBody>
                  <a:tcPr marL="59489" marR="59489" marT="0" marB="0" anchor="ctr"/>
                </a:tc>
              </a:tr>
              <a:tr h="308081">
                <a:tc>
                  <a:txBody>
                    <a:bodyPr/>
                    <a:lstStyle/>
                    <a:p>
                      <a:pPr>
                        <a:spcAft>
                          <a:spcPts val="0"/>
                        </a:spcAft>
                      </a:pPr>
                      <a:r>
                        <a:rPr lang="sr-Latn-RS" sz="1400">
                          <a:effectLst/>
                          <a:latin typeface="+mn-lt"/>
                        </a:rPr>
                        <a:t>3. Укупна пот. из специф. </a:t>
                      </a:r>
                      <a:r>
                        <a:rPr lang="sr-Latn-RS" sz="1400" smtClean="0">
                          <a:effectLst/>
                          <a:latin typeface="+mn-lt"/>
                        </a:rPr>
                        <a:t>посл</a:t>
                      </a:r>
                      <a:r>
                        <a:rPr lang="sr-Cyrl-RS" sz="1400" smtClean="0">
                          <a:effectLst/>
                          <a:latin typeface="+mn-lt"/>
                        </a:rPr>
                        <a:t>.</a:t>
                      </a:r>
                      <a:endParaRPr lang="sr-Latn-RS" sz="1400">
                        <a:effectLst/>
                        <a:latin typeface="+mn-lt"/>
                        <a:ea typeface="Times New Roman"/>
                      </a:endParaRPr>
                    </a:p>
                  </a:txBody>
                  <a:tcPr marL="59489" marR="59489" marT="0" marB="0" anchor="ctr"/>
                </a:tc>
                <a:tc>
                  <a:txBody>
                    <a:bodyPr/>
                    <a:lstStyle/>
                    <a:p>
                      <a:pPr algn="r">
                        <a:spcAft>
                          <a:spcPts val="0"/>
                        </a:spcAft>
                      </a:pPr>
                      <a:r>
                        <a:rPr lang="sr-Latn-RS" sz="1400" b="1">
                          <a:solidFill>
                            <a:schemeClr val="bg1"/>
                          </a:solidFill>
                          <a:effectLst/>
                          <a:latin typeface="+mn-lt"/>
                        </a:rPr>
                        <a:t>30,479</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7,637</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253</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7,890</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22,589</a:t>
                      </a:r>
                      <a:endParaRPr lang="sr-Latn-RS" sz="1400" b="1">
                        <a:solidFill>
                          <a:schemeClr val="bg1"/>
                        </a:solidFill>
                        <a:effectLst/>
                        <a:latin typeface="+mn-lt"/>
                        <a:ea typeface="Times New Roman"/>
                      </a:endParaRPr>
                    </a:p>
                  </a:txBody>
                  <a:tcPr marL="59489" marR="59489" marT="0" marB="0" anchor="ctr">
                    <a:solidFill>
                      <a:schemeClr val="accent1"/>
                    </a:solidFill>
                  </a:tcPr>
                </a:tc>
              </a:tr>
              <a:tr h="280853">
                <a:tc>
                  <a:txBody>
                    <a:bodyPr/>
                    <a:lstStyle/>
                    <a:p>
                      <a:pPr>
                        <a:spcAft>
                          <a:spcPts val="0"/>
                        </a:spcAft>
                      </a:pPr>
                      <a:r>
                        <a:rPr lang="sr-Latn-RS" sz="1400">
                          <a:effectLst/>
                          <a:latin typeface="+mn-lt"/>
                        </a:rPr>
                        <a:t>Потраживања од запослених</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238</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238</a:t>
                      </a:r>
                      <a:endParaRPr lang="sr-Latn-RS" sz="1400">
                        <a:effectLst/>
                        <a:latin typeface="+mn-lt"/>
                        <a:ea typeface="Times New Roman"/>
                      </a:endParaRPr>
                    </a:p>
                  </a:txBody>
                  <a:tcPr marL="59489" marR="59489" marT="0" marB="0" anchor="ctr"/>
                </a:tc>
              </a:tr>
              <a:tr h="280853">
                <a:tc>
                  <a:txBody>
                    <a:bodyPr/>
                    <a:lstStyle/>
                    <a:p>
                      <a:pPr>
                        <a:spcAft>
                          <a:spcPts val="0"/>
                        </a:spcAft>
                      </a:pPr>
                      <a:r>
                        <a:rPr lang="sr-Latn-RS" sz="1400">
                          <a:effectLst/>
                          <a:latin typeface="+mn-lt"/>
                        </a:rPr>
                        <a:t>Пот. од преплаћених пореза</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2,646</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798</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798</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1,848</a:t>
                      </a:r>
                      <a:endParaRPr lang="sr-Latn-RS" sz="1400">
                        <a:effectLst/>
                        <a:latin typeface="+mn-lt"/>
                        <a:ea typeface="Times New Roman"/>
                      </a:endParaRPr>
                    </a:p>
                  </a:txBody>
                  <a:tcPr marL="59489" marR="59489" marT="0" marB="0" anchor="ctr"/>
                </a:tc>
              </a:tr>
              <a:tr h="280853">
                <a:tc>
                  <a:txBody>
                    <a:bodyPr/>
                    <a:lstStyle/>
                    <a:p>
                      <a:pPr>
                        <a:spcAft>
                          <a:spcPts val="0"/>
                        </a:spcAft>
                      </a:pPr>
                      <a:r>
                        <a:rPr lang="sr-Latn-RS" sz="1400">
                          <a:effectLst/>
                          <a:latin typeface="+mn-lt"/>
                        </a:rPr>
                        <a:t>Остала потраживања</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354</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22</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0</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22</a:t>
                      </a:r>
                      <a:endParaRPr lang="sr-Latn-RS" sz="1400">
                        <a:effectLst/>
                        <a:latin typeface="+mn-lt"/>
                        <a:ea typeface="Times New Roman"/>
                      </a:endParaRPr>
                    </a:p>
                  </a:txBody>
                  <a:tcPr marL="59489" marR="59489" marT="0" marB="0" anchor="ctr"/>
                </a:tc>
                <a:tc>
                  <a:txBody>
                    <a:bodyPr/>
                    <a:lstStyle/>
                    <a:p>
                      <a:pPr algn="r">
                        <a:spcAft>
                          <a:spcPts val="0"/>
                        </a:spcAft>
                      </a:pPr>
                      <a:r>
                        <a:rPr lang="sr-Latn-RS" sz="1400">
                          <a:effectLst/>
                          <a:latin typeface="+mn-lt"/>
                        </a:rPr>
                        <a:t>332</a:t>
                      </a:r>
                      <a:endParaRPr lang="sr-Latn-RS" sz="1400">
                        <a:effectLst/>
                        <a:latin typeface="+mn-lt"/>
                        <a:ea typeface="Times New Roman"/>
                      </a:endParaRPr>
                    </a:p>
                  </a:txBody>
                  <a:tcPr marL="59489" marR="59489" marT="0" marB="0" anchor="ctr"/>
                </a:tc>
              </a:tr>
              <a:tr h="308081">
                <a:tc>
                  <a:txBody>
                    <a:bodyPr/>
                    <a:lstStyle/>
                    <a:p>
                      <a:pPr>
                        <a:spcAft>
                          <a:spcPts val="0"/>
                        </a:spcAft>
                      </a:pPr>
                      <a:r>
                        <a:rPr lang="sr-Latn-RS" sz="1400">
                          <a:effectLst/>
                          <a:latin typeface="+mn-lt"/>
                        </a:rPr>
                        <a:t>4. Укупно друга потраживања</a:t>
                      </a:r>
                      <a:endParaRPr lang="sr-Latn-RS" sz="1400">
                        <a:effectLst/>
                        <a:latin typeface="+mn-lt"/>
                        <a:ea typeface="Times New Roman"/>
                      </a:endParaRPr>
                    </a:p>
                  </a:txBody>
                  <a:tcPr marL="59489" marR="59489" marT="0" marB="0" anchor="ctr"/>
                </a:tc>
                <a:tc>
                  <a:txBody>
                    <a:bodyPr/>
                    <a:lstStyle/>
                    <a:p>
                      <a:pPr algn="r">
                        <a:spcAft>
                          <a:spcPts val="0"/>
                        </a:spcAft>
                      </a:pPr>
                      <a:r>
                        <a:rPr lang="sr-Latn-RS" sz="1400" b="1">
                          <a:solidFill>
                            <a:schemeClr val="bg1"/>
                          </a:solidFill>
                          <a:effectLst/>
                          <a:latin typeface="+mn-lt"/>
                        </a:rPr>
                        <a:t>3,238</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820</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0</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820</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2,418</a:t>
                      </a:r>
                      <a:endParaRPr lang="sr-Latn-RS" sz="1400" b="1">
                        <a:solidFill>
                          <a:schemeClr val="bg1"/>
                        </a:solidFill>
                        <a:effectLst/>
                        <a:latin typeface="+mn-lt"/>
                        <a:ea typeface="Times New Roman"/>
                      </a:endParaRPr>
                    </a:p>
                  </a:txBody>
                  <a:tcPr marL="59489" marR="59489" marT="0" marB="0" anchor="ctr">
                    <a:solidFill>
                      <a:schemeClr val="accent1"/>
                    </a:solidFill>
                  </a:tcPr>
                </a:tc>
              </a:tr>
              <a:tr h="280853">
                <a:tc>
                  <a:txBody>
                    <a:bodyPr/>
                    <a:lstStyle/>
                    <a:p>
                      <a:pPr>
                        <a:spcAft>
                          <a:spcPts val="0"/>
                        </a:spcAft>
                      </a:pPr>
                      <a:r>
                        <a:rPr lang="sr-Latn-RS" sz="1400">
                          <a:effectLst/>
                          <a:latin typeface="+mn-lt"/>
                        </a:rPr>
                        <a:t>5. Потраживања од камата</a:t>
                      </a:r>
                      <a:endParaRPr lang="sr-Latn-RS" sz="1400">
                        <a:effectLst/>
                        <a:latin typeface="+mn-lt"/>
                        <a:ea typeface="Times New Roman"/>
                      </a:endParaRPr>
                    </a:p>
                  </a:txBody>
                  <a:tcPr marL="59489" marR="59489" marT="0" marB="0" anchor="ctr"/>
                </a:tc>
                <a:tc>
                  <a:txBody>
                    <a:bodyPr/>
                    <a:lstStyle/>
                    <a:p>
                      <a:pPr algn="r">
                        <a:spcAft>
                          <a:spcPts val="0"/>
                        </a:spcAft>
                      </a:pPr>
                      <a:r>
                        <a:rPr lang="sr-Latn-RS" sz="1400" b="1">
                          <a:solidFill>
                            <a:schemeClr val="bg1"/>
                          </a:solidFill>
                          <a:effectLst/>
                          <a:latin typeface="+mn-lt"/>
                        </a:rPr>
                        <a:t>2,660</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571</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0</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571</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2,089</a:t>
                      </a:r>
                      <a:endParaRPr lang="sr-Latn-RS" sz="1400" b="1">
                        <a:solidFill>
                          <a:schemeClr val="bg1"/>
                        </a:solidFill>
                        <a:effectLst/>
                        <a:latin typeface="+mn-lt"/>
                        <a:ea typeface="Times New Roman"/>
                      </a:endParaRPr>
                    </a:p>
                  </a:txBody>
                  <a:tcPr marL="59489" marR="59489" marT="0" marB="0" anchor="ctr">
                    <a:solidFill>
                      <a:schemeClr val="accent1"/>
                    </a:solidFill>
                  </a:tcPr>
                </a:tc>
              </a:tr>
              <a:tr h="342313">
                <a:tc>
                  <a:txBody>
                    <a:bodyPr/>
                    <a:lstStyle/>
                    <a:p>
                      <a:pPr>
                        <a:spcAft>
                          <a:spcPts val="0"/>
                        </a:spcAft>
                      </a:pPr>
                      <a:r>
                        <a:rPr lang="sr-Latn-RS" sz="1400">
                          <a:effectLst/>
                          <a:latin typeface="+mn-lt"/>
                        </a:rPr>
                        <a:t>6. Укупна потраживања </a:t>
                      </a:r>
                    </a:p>
                    <a:p>
                      <a:pPr>
                        <a:spcAft>
                          <a:spcPts val="0"/>
                        </a:spcAft>
                      </a:pPr>
                      <a:r>
                        <a:rPr lang="sr-Cyrl-RS" sz="1400">
                          <a:effectLst/>
                          <a:latin typeface="+mn-lt"/>
                        </a:rPr>
                        <a:t>     </a:t>
                      </a:r>
                      <a:r>
                        <a:rPr lang="sr-Latn-RS" sz="1400">
                          <a:effectLst/>
                          <a:latin typeface="+mn-lt"/>
                        </a:rPr>
                        <a:t>(1+2+3+4+5)</a:t>
                      </a:r>
                      <a:endParaRPr lang="sr-Latn-RS" sz="1400">
                        <a:effectLst/>
                        <a:latin typeface="+mn-lt"/>
                        <a:ea typeface="Times New Roman"/>
                      </a:endParaRPr>
                    </a:p>
                  </a:txBody>
                  <a:tcPr marL="59489" marR="59489" marT="0" marB="0" anchor="ctr"/>
                </a:tc>
                <a:tc>
                  <a:txBody>
                    <a:bodyPr/>
                    <a:lstStyle/>
                    <a:p>
                      <a:pPr algn="r">
                        <a:spcAft>
                          <a:spcPts val="0"/>
                        </a:spcAft>
                      </a:pPr>
                      <a:r>
                        <a:rPr lang="sr-Latn-RS" sz="1400" b="1">
                          <a:solidFill>
                            <a:schemeClr val="bg1"/>
                          </a:solidFill>
                          <a:effectLst/>
                          <a:latin typeface="+mn-lt"/>
                        </a:rPr>
                        <a:t>1,160,883</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118,490</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45,860</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164,350</a:t>
                      </a:r>
                      <a:endParaRPr lang="sr-Latn-RS" sz="1400" b="1">
                        <a:solidFill>
                          <a:schemeClr val="bg1"/>
                        </a:solidFill>
                        <a:effectLst/>
                        <a:latin typeface="+mn-lt"/>
                        <a:ea typeface="Times New Roman"/>
                      </a:endParaRPr>
                    </a:p>
                  </a:txBody>
                  <a:tcPr marL="59489" marR="59489" marT="0" marB="0" anchor="ctr">
                    <a:solidFill>
                      <a:schemeClr val="accent1"/>
                    </a:solidFill>
                  </a:tcPr>
                </a:tc>
                <a:tc>
                  <a:txBody>
                    <a:bodyPr/>
                    <a:lstStyle/>
                    <a:p>
                      <a:pPr algn="r">
                        <a:spcAft>
                          <a:spcPts val="0"/>
                        </a:spcAft>
                      </a:pPr>
                      <a:r>
                        <a:rPr lang="sr-Latn-RS" sz="1400" b="1">
                          <a:solidFill>
                            <a:schemeClr val="bg1"/>
                          </a:solidFill>
                          <a:effectLst/>
                          <a:latin typeface="+mn-lt"/>
                        </a:rPr>
                        <a:t>996,533</a:t>
                      </a:r>
                      <a:endParaRPr lang="sr-Latn-RS" sz="1400" b="1">
                        <a:solidFill>
                          <a:schemeClr val="bg1"/>
                        </a:solidFill>
                        <a:effectLst/>
                        <a:latin typeface="+mn-lt"/>
                        <a:ea typeface="Times New Roman"/>
                      </a:endParaRPr>
                    </a:p>
                  </a:txBody>
                  <a:tcPr marL="59489" marR="59489" marT="0" marB="0" anchor="ctr">
                    <a:solidFill>
                      <a:schemeClr val="accent1"/>
                    </a:solidFill>
                  </a:tcPr>
                </a:tc>
              </a:tr>
            </a:tbl>
          </a:graphicData>
        </a:graphic>
      </p:graphicFrame>
    </p:spTree>
    <p:extLst>
      <p:ext uri="{BB962C8B-B14F-4D97-AF65-F5344CB8AC3E}">
        <p14:creationId xmlns:p14="http://schemas.microsoft.com/office/powerpoint/2010/main" val="8976052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352928" cy="1008112"/>
          </a:xfrm>
        </p:spPr>
        <p:txBody>
          <a:bodyPr>
            <a:noAutofit/>
          </a:bodyPr>
          <a:lstStyle/>
          <a:p>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6.	Структура потраживања по основу премије </a:t>
            </a:r>
            <a:endParaRPr lang="sr-Latn-RS"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ndParaRPr>
          </a:p>
        </p:txBody>
      </p:sp>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38</a:t>
            </a:fld>
            <a:endParaRPr lang="sr-Latn-RS"/>
          </a:p>
        </p:txBody>
      </p:sp>
      <p:graphicFrame>
        <p:nvGraphicFramePr>
          <p:cNvPr id="4" name="Table 3"/>
          <p:cNvGraphicFramePr>
            <a:graphicFrameLocks noGrp="1"/>
          </p:cNvGraphicFramePr>
          <p:nvPr>
            <p:extLst>
              <p:ext uri="{D42A27DB-BD31-4B8C-83A1-F6EECF244321}">
                <p14:modId xmlns:p14="http://schemas.microsoft.com/office/powerpoint/2010/main" val="2764787216"/>
              </p:ext>
            </p:extLst>
          </p:nvPr>
        </p:nvGraphicFramePr>
        <p:xfrm>
          <a:off x="395536" y="2060848"/>
          <a:ext cx="4824536" cy="4032448"/>
        </p:xfrm>
        <a:graphic>
          <a:graphicData uri="http://schemas.openxmlformats.org/drawingml/2006/table">
            <a:tbl>
              <a:tblPr firstRow="1" firstCol="1" lastRow="1" bandRow="1">
                <a:tableStyleId>{5C22544A-7EE6-4342-B048-85BDC9FD1C3A}</a:tableStyleId>
              </a:tblPr>
              <a:tblGrid>
                <a:gridCol w="3528392"/>
                <a:gridCol w="1296144"/>
              </a:tblGrid>
              <a:tr h="512797">
                <a:tc>
                  <a:txBody>
                    <a:bodyPr/>
                    <a:lstStyle/>
                    <a:p>
                      <a:pPr algn="ctr">
                        <a:spcAft>
                          <a:spcPts val="0"/>
                        </a:spcAft>
                      </a:pPr>
                      <a:r>
                        <a:rPr lang="sr-Latn-RS" sz="1800">
                          <a:effectLst/>
                        </a:rPr>
                        <a:t>Цедент</a:t>
                      </a:r>
                      <a:endParaRPr lang="sr-Latn-RS" sz="20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200">
                          <a:effectLst/>
                        </a:rPr>
                        <a:t>потраживање</a:t>
                      </a:r>
                      <a:endParaRPr lang="sr-Latn-RS" sz="1400">
                        <a:solidFill>
                          <a:srgbClr val="365F91"/>
                        </a:solidFill>
                        <a:effectLst/>
                        <a:latin typeface="Times New Roman"/>
                        <a:ea typeface="Times New Roman"/>
                      </a:endParaRPr>
                    </a:p>
                  </a:txBody>
                  <a:tcPr marL="68580" marR="68580" marT="0" marB="0" anchor="ctr"/>
                </a:tc>
              </a:tr>
              <a:tr h="512797">
                <a:tc>
                  <a:txBody>
                    <a:bodyPr/>
                    <a:lstStyle/>
                    <a:p>
                      <a:pPr>
                        <a:spcAft>
                          <a:spcPts val="0"/>
                        </a:spcAft>
                      </a:pPr>
                      <a:r>
                        <a:rPr lang="sr-Latn-RS" sz="1800">
                          <a:effectLst/>
                        </a:rPr>
                        <a:t>Kомпанија Дунав осигурање</a:t>
                      </a:r>
                      <a:endParaRPr lang="sr-Latn-RS" sz="20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a:effectLst/>
                        </a:rPr>
                        <a:t>385,212</a:t>
                      </a:r>
                      <a:endParaRPr lang="sr-Latn-RS" sz="2000">
                        <a:solidFill>
                          <a:srgbClr val="365F91"/>
                        </a:solidFill>
                        <a:effectLst/>
                        <a:latin typeface="Times New Roman"/>
                        <a:ea typeface="Times New Roman"/>
                      </a:endParaRPr>
                    </a:p>
                  </a:txBody>
                  <a:tcPr marL="68580" marR="68580" marT="0" marB="0" anchor="ctr"/>
                </a:tc>
              </a:tr>
              <a:tr h="495315">
                <a:tc>
                  <a:txBody>
                    <a:bodyPr/>
                    <a:lstStyle/>
                    <a:p>
                      <a:pPr>
                        <a:spcAft>
                          <a:spcPts val="0"/>
                        </a:spcAft>
                      </a:pPr>
                      <a:r>
                        <a:rPr lang="sr-Latn-RS" sz="1800">
                          <a:effectLst/>
                        </a:rPr>
                        <a:t>Сава осигурање</a:t>
                      </a:r>
                      <a:endParaRPr lang="sr-Latn-RS" sz="20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a:effectLst/>
                        </a:rPr>
                        <a:t>35,192</a:t>
                      </a:r>
                      <a:endParaRPr lang="sr-Latn-RS" sz="2000">
                        <a:solidFill>
                          <a:srgbClr val="365F91"/>
                        </a:solidFill>
                        <a:effectLst/>
                        <a:latin typeface="Times New Roman"/>
                        <a:ea typeface="Times New Roman"/>
                      </a:endParaRPr>
                    </a:p>
                  </a:txBody>
                  <a:tcPr marL="68580" marR="68580" marT="0" marB="0" anchor="ctr"/>
                </a:tc>
              </a:tr>
              <a:tr h="512797">
                <a:tc>
                  <a:txBody>
                    <a:bodyPr/>
                    <a:lstStyle/>
                    <a:p>
                      <a:pPr>
                        <a:spcAft>
                          <a:spcPts val="0"/>
                        </a:spcAft>
                      </a:pPr>
                      <a:r>
                        <a:rPr lang="sr-Latn-RS" sz="1800">
                          <a:effectLst/>
                        </a:rPr>
                        <a:t>Удружење осигуравача</a:t>
                      </a:r>
                      <a:endParaRPr lang="sr-Latn-RS" sz="20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a:effectLst/>
                        </a:rPr>
                        <a:t>22,969</a:t>
                      </a:r>
                      <a:endParaRPr lang="sr-Latn-RS" sz="2000">
                        <a:solidFill>
                          <a:srgbClr val="365F91"/>
                        </a:solidFill>
                        <a:effectLst/>
                        <a:latin typeface="Times New Roman"/>
                        <a:ea typeface="Times New Roman"/>
                      </a:endParaRPr>
                    </a:p>
                  </a:txBody>
                  <a:tcPr marL="68580" marR="68580" marT="0" marB="0" anchor="ctr"/>
                </a:tc>
              </a:tr>
              <a:tr h="512797">
                <a:tc>
                  <a:txBody>
                    <a:bodyPr/>
                    <a:lstStyle/>
                    <a:p>
                      <a:pPr>
                        <a:spcAft>
                          <a:spcPts val="0"/>
                        </a:spcAft>
                      </a:pPr>
                      <a:r>
                        <a:rPr lang="sr-Latn-RS" sz="1800">
                          <a:effectLst/>
                        </a:rPr>
                        <a:t>Миленијум осигурање</a:t>
                      </a:r>
                      <a:endParaRPr lang="sr-Latn-RS" sz="20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a:effectLst/>
                        </a:rPr>
                        <a:t>16,673</a:t>
                      </a:r>
                      <a:endParaRPr lang="sr-Latn-RS" sz="2000">
                        <a:solidFill>
                          <a:srgbClr val="365F91"/>
                        </a:solidFill>
                        <a:effectLst/>
                        <a:latin typeface="Times New Roman"/>
                        <a:ea typeface="Times New Roman"/>
                      </a:endParaRPr>
                    </a:p>
                  </a:txBody>
                  <a:tcPr marL="68580" marR="68580" marT="0" marB="0" anchor="ctr"/>
                </a:tc>
              </a:tr>
              <a:tr h="495315">
                <a:tc>
                  <a:txBody>
                    <a:bodyPr/>
                    <a:lstStyle/>
                    <a:p>
                      <a:pPr>
                        <a:spcAft>
                          <a:spcPts val="0"/>
                        </a:spcAft>
                      </a:pPr>
                      <a:r>
                        <a:rPr lang="sr-Latn-RS" sz="1800">
                          <a:effectLst/>
                        </a:rPr>
                        <a:t>Граве осигурање</a:t>
                      </a:r>
                      <a:endParaRPr lang="sr-Latn-RS" sz="20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a:effectLst/>
                        </a:rPr>
                        <a:t>12,842</a:t>
                      </a:r>
                      <a:endParaRPr lang="sr-Latn-RS" sz="2000">
                        <a:solidFill>
                          <a:srgbClr val="365F91"/>
                        </a:solidFill>
                        <a:effectLst/>
                        <a:latin typeface="Times New Roman"/>
                        <a:ea typeface="Times New Roman"/>
                      </a:endParaRPr>
                    </a:p>
                  </a:txBody>
                  <a:tcPr marL="68580" marR="68580" marT="0" marB="0" anchor="ctr"/>
                </a:tc>
              </a:tr>
              <a:tr h="495315">
                <a:tc>
                  <a:txBody>
                    <a:bodyPr/>
                    <a:lstStyle/>
                    <a:p>
                      <a:pPr>
                        <a:spcAft>
                          <a:spcPts val="0"/>
                        </a:spcAft>
                      </a:pPr>
                      <a:r>
                        <a:rPr lang="sr-Latn-RS" sz="1800">
                          <a:effectLst/>
                        </a:rPr>
                        <a:t>Остали</a:t>
                      </a:r>
                      <a:endParaRPr lang="sr-Latn-RS" sz="20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a:effectLst/>
                        </a:rPr>
                        <a:t>120,079</a:t>
                      </a:r>
                      <a:endParaRPr lang="sr-Latn-RS" sz="2000">
                        <a:solidFill>
                          <a:srgbClr val="365F91"/>
                        </a:solidFill>
                        <a:effectLst/>
                        <a:latin typeface="Times New Roman"/>
                        <a:ea typeface="Times New Roman"/>
                      </a:endParaRPr>
                    </a:p>
                  </a:txBody>
                  <a:tcPr marL="68580" marR="68580" marT="0" marB="0" anchor="ctr"/>
                </a:tc>
              </a:tr>
              <a:tr h="495315">
                <a:tc>
                  <a:txBody>
                    <a:bodyPr/>
                    <a:lstStyle/>
                    <a:p>
                      <a:pPr>
                        <a:spcAft>
                          <a:spcPts val="0"/>
                        </a:spcAft>
                      </a:pPr>
                      <a:r>
                        <a:rPr lang="sr-Cyrl-RS" sz="1800">
                          <a:effectLst/>
                        </a:rPr>
                        <a:t>У</a:t>
                      </a:r>
                      <a:r>
                        <a:rPr lang="sr-Latn-RS" sz="1800">
                          <a:effectLst/>
                        </a:rPr>
                        <a:t>купно</a:t>
                      </a:r>
                      <a:endParaRPr lang="sr-Latn-RS" sz="20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a:effectLst/>
                        </a:rPr>
                        <a:t>592,967</a:t>
                      </a:r>
                      <a:endParaRPr lang="sr-Latn-RS" sz="2000">
                        <a:solidFill>
                          <a:srgbClr val="365F91"/>
                        </a:solidFill>
                        <a:effectLst/>
                        <a:latin typeface="Times New Roman"/>
                        <a:ea typeface="Times New Roman"/>
                      </a:endParaRPr>
                    </a:p>
                  </a:txBody>
                  <a:tcPr marL="68580" marR="68580" marT="0" marB="0" anchor="ctr"/>
                </a:tc>
              </a:tr>
            </a:tbl>
          </a:graphicData>
        </a:graphic>
      </p:graphicFrame>
      <p:graphicFrame>
        <p:nvGraphicFramePr>
          <p:cNvPr id="6" name="Chart 5"/>
          <p:cNvGraphicFramePr/>
          <p:nvPr>
            <p:extLst>
              <p:ext uri="{D42A27DB-BD31-4B8C-83A1-F6EECF244321}">
                <p14:modId xmlns:p14="http://schemas.microsoft.com/office/powerpoint/2010/main" val="128420301"/>
              </p:ext>
            </p:extLst>
          </p:nvPr>
        </p:nvGraphicFramePr>
        <p:xfrm>
          <a:off x="5292080" y="1700808"/>
          <a:ext cx="3672408" cy="489654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469734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352928" cy="1008112"/>
          </a:xfrm>
        </p:spPr>
        <p:txBody>
          <a:bodyPr>
            <a:noAutofit/>
          </a:bodyPr>
          <a:lstStyle/>
          <a:p>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6.	Структура потраживања по основу премије </a:t>
            </a:r>
            <a:endParaRPr lang="sr-Latn-RS"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ndParaRPr>
          </a:p>
        </p:txBody>
      </p:sp>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39</a:t>
            </a:fld>
            <a:endParaRPr lang="sr-Latn-RS"/>
          </a:p>
        </p:txBody>
      </p:sp>
      <p:graphicFrame>
        <p:nvGraphicFramePr>
          <p:cNvPr id="4" name="Table 3"/>
          <p:cNvGraphicFramePr>
            <a:graphicFrameLocks noGrp="1"/>
          </p:cNvGraphicFramePr>
          <p:nvPr>
            <p:extLst>
              <p:ext uri="{D42A27DB-BD31-4B8C-83A1-F6EECF244321}">
                <p14:modId xmlns:p14="http://schemas.microsoft.com/office/powerpoint/2010/main" val="4236892587"/>
              </p:ext>
            </p:extLst>
          </p:nvPr>
        </p:nvGraphicFramePr>
        <p:xfrm>
          <a:off x="395536" y="2060848"/>
          <a:ext cx="4824536" cy="4157459"/>
        </p:xfrm>
        <a:graphic>
          <a:graphicData uri="http://schemas.openxmlformats.org/drawingml/2006/table">
            <a:tbl>
              <a:tblPr firstRow="1" firstCol="1" lastRow="1" bandRow="1">
                <a:tableStyleId>{5C22544A-7EE6-4342-B048-85BDC9FD1C3A}</a:tableStyleId>
              </a:tblPr>
              <a:tblGrid>
                <a:gridCol w="3528392"/>
                <a:gridCol w="1296144"/>
              </a:tblGrid>
              <a:tr h="512797">
                <a:tc>
                  <a:txBody>
                    <a:bodyPr/>
                    <a:lstStyle/>
                    <a:p>
                      <a:pPr algn="ctr">
                        <a:spcAft>
                          <a:spcPts val="0"/>
                        </a:spcAft>
                      </a:pPr>
                      <a:r>
                        <a:rPr lang="sr-Cyrl-RS" sz="1800" b="1" kern="1200">
                          <a:solidFill>
                            <a:schemeClr val="lt1"/>
                          </a:solidFill>
                          <a:effectLst/>
                          <a:latin typeface="+mn-lt"/>
                          <a:ea typeface="+mn-ea"/>
                          <a:cs typeface="+mn-cs"/>
                        </a:rPr>
                        <a:t>Ретроцесионар</a:t>
                      </a:r>
                      <a:endParaRPr lang="sr-Latn-RS" sz="1800" b="1" kern="1200">
                        <a:solidFill>
                          <a:schemeClr val="lt1"/>
                        </a:solidFill>
                        <a:effectLst/>
                        <a:latin typeface="+mn-lt"/>
                        <a:ea typeface="+mn-ea"/>
                        <a:cs typeface="+mn-cs"/>
                      </a:endParaRPr>
                    </a:p>
                  </a:txBody>
                  <a:tcPr marL="68580" marR="68580" marT="0" marB="0" anchor="ctr"/>
                </a:tc>
                <a:tc>
                  <a:txBody>
                    <a:bodyPr/>
                    <a:lstStyle/>
                    <a:p>
                      <a:pPr algn="ctr">
                        <a:spcAft>
                          <a:spcPts val="0"/>
                        </a:spcAft>
                      </a:pPr>
                      <a:r>
                        <a:rPr lang="sr-Latn-RS" sz="1200">
                          <a:effectLst/>
                        </a:rPr>
                        <a:t>потраживање</a:t>
                      </a:r>
                      <a:endParaRPr lang="sr-Latn-RS" sz="1400">
                        <a:solidFill>
                          <a:srgbClr val="365F91"/>
                        </a:solidFill>
                        <a:effectLst/>
                        <a:latin typeface="Times New Roman"/>
                        <a:ea typeface="Times New Roman"/>
                      </a:endParaRPr>
                    </a:p>
                  </a:txBody>
                  <a:tcPr marL="68580" marR="68580" marT="0" marB="0" anchor="ctr"/>
                </a:tc>
              </a:tr>
              <a:tr h="512797">
                <a:tc>
                  <a:txBody>
                    <a:bodyPr/>
                    <a:lstStyle/>
                    <a:p>
                      <a:pPr marL="0" algn="l" defTabSz="914400" rtl="0" eaLnBrk="1" latinLnBrk="0" hangingPunct="1">
                        <a:spcAft>
                          <a:spcPts val="0"/>
                        </a:spcAft>
                      </a:pPr>
                      <a:r>
                        <a:rPr lang="sr-Latn-RS" sz="1800" b="1" kern="1200">
                          <a:solidFill>
                            <a:schemeClr val="lt1"/>
                          </a:solidFill>
                          <a:effectLst/>
                          <a:latin typeface="+mn-lt"/>
                          <a:ea typeface="+mn-ea"/>
                          <a:cs typeface="+mn-cs"/>
                        </a:rPr>
                        <a:t>Uniqa Osterreich </a:t>
                      </a:r>
                      <a:r>
                        <a:rPr lang="sr-Cyrl-RS" sz="1800" b="1" kern="1200">
                          <a:solidFill>
                            <a:schemeClr val="lt1"/>
                          </a:solidFill>
                          <a:effectLst/>
                          <a:latin typeface="+mn-lt"/>
                          <a:ea typeface="+mn-ea"/>
                          <a:cs typeface="+mn-cs"/>
                        </a:rPr>
                        <a:t>              </a:t>
                      </a:r>
                      <a:r>
                        <a:rPr lang="sr-Latn-RS" sz="1800" b="1" kern="1200">
                          <a:solidFill>
                            <a:schemeClr val="lt1"/>
                          </a:solidFill>
                          <a:effectLst/>
                          <a:latin typeface="+mn-lt"/>
                          <a:ea typeface="+mn-ea"/>
                          <a:cs typeface="+mn-cs"/>
                        </a:rPr>
                        <a:t>Versicherung AG, Wien</a:t>
                      </a:r>
                    </a:p>
                  </a:txBody>
                  <a:tcPr marL="68580" marR="68580" marT="0" marB="0" anchor="ctr"/>
                </a:tc>
                <a:tc>
                  <a:txBody>
                    <a:bodyPr/>
                    <a:lstStyle/>
                    <a:p>
                      <a:pPr algn="r">
                        <a:spcAft>
                          <a:spcPts val="0"/>
                        </a:spcAft>
                      </a:pPr>
                      <a:r>
                        <a:rPr lang="sr-Latn-RS" sz="1800" b="0" kern="1200">
                          <a:solidFill>
                            <a:schemeClr val="tx1"/>
                          </a:solidFill>
                          <a:effectLst/>
                          <a:latin typeface="+mn-lt"/>
                          <a:ea typeface="+mn-ea"/>
                          <a:cs typeface="+mn-cs"/>
                        </a:rPr>
                        <a:t>140,593</a:t>
                      </a:r>
                    </a:p>
                  </a:txBody>
                  <a:tcPr marL="68580" marR="68580" marT="0" marB="0" anchor="ctr"/>
                </a:tc>
              </a:tr>
              <a:tr h="495315">
                <a:tc>
                  <a:txBody>
                    <a:bodyPr/>
                    <a:lstStyle/>
                    <a:p>
                      <a:pPr marL="0" algn="l" defTabSz="914400" rtl="0" eaLnBrk="1" latinLnBrk="0" hangingPunct="1">
                        <a:spcAft>
                          <a:spcPts val="0"/>
                        </a:spcAft>
                      </a:pPr>
                      <a:r>
                        <a:rPr lang="sr-Latn-RS" sz="1800" b="1" kern="1200">
                          <a:solidFill>
                            <a:schemeClr val="lt1"/>
                          </a:solidFill>
                          <a:effectLst/>
                          <a:latin typeface="+mn-lt"/>
                          <a:ea typeface="+mn-ea"/>
                          <a:cs typeface="+mn-cs"/>
                        </a:rPr>
                        <a:t>AON Benfield, Austria</a:t>
                      </a:r>
                    </a:p>
                  </a:txBody>
                  <a:tcPr marL="68580" marR="68580" marT="0" marB="0" anchor="ctr"/>
                </a:tc>
                <a:tc>
                  <a:txBody>
                    <a:bodyPr/>
                    <a:lstStyle/>
                    <a:p>
                      <a:pPr algn="r">
                        <a:spcAft>
                          <a:spcPts val="0"/>
                        </a:spcAft>
                      </a:pPr>
                      <a:r>
                        <a:rPr lang="sr-Latn-RS" sz="1800" b="0" kern="1200">
                          <a:solidFill>
                            <a:schemeClr val="tx1"/>
                          </a:solidFill>
                          <a:effectLst/>
                          <a:latin typeface="+mn-lt"/>
                          <a:ea typeface="+mn-ea"/>
                          <a:cs typeface="+mn-cs"/>
                        </a:rPr>
                        <a:t>128,641</a:t>
                      </a:r>
                    </a:p>
                  </a:txBody>
                  <a:tcPr marL="68580" marR="68580" marT="0" marB="0" anchor="ctr"/>
                </a:tc>
              </a:tr>
              <a:tr h="512797">
                <a:tc>
                  <a:txBody>
                    <a:bodyPr/>
                    <a:lstStyle/>
                    <a:p>
                      <a:pPr marL="0" algn="l" defTabSz="914400" rtl="0" eaLnBrk="1" latinLnBrk="0" hangingPunct="1">
                        <a:spcAft>
                          <a:spcPts val="0"/>
                        </a:spcAft>
                      </a:pPr>
                      <a:r>
                        <a:rPr lang="sr-Latn-RS" sz="1800" b="1" kern="1200">
                          <a:solidFill>
                            <a:schemeClr val="lt1"/>
                          </a:solidFill>
                          <a:effectLst/>
                          <a:latin typeface="+mn-lt"/>
                          <a:ea typeface="+mn-ea"/>
                          <a:cs typeface="+mn-cs"/>
                        </a:rPr>
                        <a:t>Guy Carpenter&amp;Company GmbH, London, England</a:t>
                      </a:r>
                    </a:p>
                  </a:txBody>
                  <a:tcPr marL="68580" marR="68580" marT="0" marB="0" anchor="ctr"/>
                </a:tc>
                <a:tc>
                  <a:txBody>
                    <a:bodyPr/>
                    <a:lstStyle/>
                    <a:p>
                      <a:pPr algn="r">
                        <a:spcAft>
                          <a:spcPts val="0"/>
                        </a:spcAft>
                      </a:pPr>
                      <a:r>
                        <a:rPr lang="sr-Latn-RS" sz="1800" b="0" kern="1200">
                          <a:solidFill>
                            <a:schemeClr val="tx1"/>
                          </a:solidFill>
                          <a:effectLst/>
                          <a:latin typeface="+mn-lt"/>
                          <a:ea typeface="+mn-ea"/>
                          <a:cs typeface="+mn-cs"/>
                        </a:rPr>
                        <a:t>47,942</a:t>
                      </a:r>
                    </a:p>
                  </a:txBody>
                  <a:tcPr marL="68580" marR="68580" marT="0" marB="0" anchor="ctr"/>
                </a:tc>
              </a:tr>
              <a:tr h="512797">
                <a:tc>
                  <a:txBody>
                    <a:bodyPr/>
                    <a:lstStyle/>
                    <a:p>
                      <a:pPr marL="0" algn="l" defTabSz="914400" rtl="0" eaLnBrk="1" latinLnBrk="0" hangingPunct="1">
                        <a:spcAft>
                          <a:spcPts val="0"/>
                        </a:spcAft>
                      </a:pPr>
                      <a:r>
                        <a:rPr lang="sr-Latn-RS" sz="1800" b="1" kern="1200">
                          <a:solidFill>
                            <a:schemeClr val="lt1"/>
                          </a:solidFill>
                          <a:effectLst/>
                          <a:latin typeface="+mn-lt"/>
                          <a:ea typeface="+mn-ea"/>
                          <a:cs typeface="+mn-cs"/>
                        </a:rPr>
                        <a:t>AON Benfield, Czech Republic</a:t>
                      </a:r>
                    </a:p>
                  </a:txBody>
                  <a:tcPr marL="68580" marR="68580" marT="0" marB="0" anchor="ctr"/>
                </a:tc>
                <a:tc>
                  <a:txBody>
                    <a:bodyPr/>
                    <a:lstStyle/>
                    <a:p>
                      <a:pPr algn="r">
                        <a:spcAft>
                          <a:spcPts val="0"/>
                        </a:spcAft>
                      </a:pPr>
                      <a:r>
                        <a:rPr lang="sr-Latn-RS" sz="1800" b="0" kern="1200">
                          <a:solidFill>
                            <a:schemeClr val="tx1"/>
                          </a:solidFill>
                          <a:effectLst/>
                          <a:latin typeface="+mn-lt"/>
                          <a:ea typeface="+mn-ea"/>
                          <a:cs typeface="+mn-cs"/>
                        </a:rPr>
                        <a:t>21,099</a:t>
                      </a:r>
                    </a:p>
                  </a:txBody>
                  <a:tcPr marL="68580" marR="68580" marT="0" marB="0" anchor="ctr"/>
                </a:tc>
              </a:tr>
              <a:tr h="495315">
                <a:tc>
                  <a:txBody>
                    <a:bodyPr/>
                    <a:lstStyle/>
                    <a:p>
                      <a:pPr marL="0" algn="l" defTabSz="914400" rtl="0" eaLnBrk="1" latinLnBrk="0" hangingPunct="1">
                        <a:spcAft>
                          <a:spcPts val="0"/>
                        </a:spcAft>
                      </a:pPr>
                      <a:r>
                        <a:rPr lang="sr-Latn-RS" sz="1800" b="1" kern="1200">
                          <a:solidFill>
                            <a:schemeClr val="lt1"/>
                          </a:solidFill>
                          <a:effectLst/>
                          <a:latin typeface="+mn-lt"/>
                          <a:ea typeface="+mn-ea"/>
                          <a:cs typeface="+mn-cs"/>
                        </a:rPr>
                        <a:t>Gen RE-General Reinsurance AG, Vienna, Austria</a:t>
                      </a:r>
                    </a:p>
                  </a:txBody>
                  <a:tcPr marL="68580" marR="68580" marT="0" marB="0" anchor="ctr"/>
                </a:tc>
                <a:tc>
                  <a:txBody>
                    <a:bodyPr/>
                    <a:lstStyle/>
                    <a:p>
                      <a:pPr algn="r">
                        <a:spcAft>
                          <a:spcPts val="0"/>
                        </a:spcAft>
                      </a:pPr>
                      <a:r>
                        <a:rPr lang="sr-Latn-RS" sz="1800" b="0" kern="1200">
                          <a:solidFill>
                            <a:schemeClr val="tx1"/>
                          </a:solidFill>
                          <a:effectLst/>
                          <a:latin typeface="+mn-lt"/>
                          <a:ea typeface="+mn-ea"/>
                          <a:cs typeface="+mn-cs"/>
                        </a:rPr>
                        <a:t>19,174</a:t>
                      </a:r>
                    </a:p>
                  </a:txBody>
                  <a:tcPr marL="68580" marR="68580" marT="0" marB="0" anchor="ctr"/>
                </a:tc>
              </a:tr>
              <a:tr h="495315">
                <a:tc>
                  <a:txBody>
                    <a:bodyPr/>
                    <a:lstStyle/>
                    <a:p>
                      <a:pPr marL="0" algn="l" defTabSz="914400" rtl="0" eaLnBrk="1" latinLnBrk="0" hangingPunct="1">
                        <a:spcAft>
                          <a:spcPts val="0"/>
                        </a:spcAft>
                      </a:pPr>
                      <a:r>
                        <a:rPr lang="sr-Latn-RS" sz="1800" b="1" kern="1200">
                          <a:solidFill>
                            <a:schemeClr val="lt1"/>
                          </a:solidFill>
                          <a:effectLst/>
                          <a:latin typeface="+mn-lt"/>
                          <a:ea typeface="+mn-ea"/>
                          <a:cs typeface="+mn-cs"/>
                        </a:rPr>
                        <a:t>Остали</a:t>
                      </a:r>
                    </a:p>
                  </a:txBody>
                  <a:tcPr marL="68580" marR="68580" marT="0" marB="0" anchor="ctr"/>
                </a:tc>
                <a:tc>
                  <a:txBody>
                    <a:bodyPr/>
                    <a:lstStyle/>
                    <a:p>
                      <a:pPr algn="r">
                        <a:spcAft>
                          <a:spcPts val="0"/>
                        </a:spcAft>
                      </a:pPr>
                      <a:r>
                        <a:rPr lang="sr-Latn-RS" sz="1800" b="0" kern="1200">
                          <a:solidFill>
                            <a:schemeClr val="tx1"/>
                          </a:solidFill>
                          <a:effectLst/>
                          <a:latin typeface="+mn-lt"/>
                          <a:ea typeface="+mn-ea"/>
                          <a:cs typeface="+mn-cs"/>
                        </a:rPr>
                        <a:t>132,844</a:t>
                      </a:r>
                    </a:p>
                  </a:txBody>
                  <a:tcPr marL="68580" marR="68580" marT="0" marB="0" anchor="ctr"/>
                </a:tc>
              </a:tr>
              <a:tr h="495315">
                <a:tc>
                  <a:txBody>
                    <a:bodyPr/>
                    <a:lstStyle/>
                    <a:p>
                      <a:pPr>
                        <a:spcAft>
                          <a:spcPts val="0"/>
                        </a:spcAft>
                      </a:pPr>
                      <a:r>
                        <a:rPr lang="sr-Cyrl-RS" sz="1800">
                          <a:effectLst/>
                        </a:rPr>
                        <a:t>У</a:t>
                      </a:r>
                      <a:r>
                        <a:rPr lang="sr-Latn-RS" sz="1800">
                          <a:effectLst/>
                        </a:rPr>
                        <a:t>купно</a:t>
                      </a:r>
                      <a:endParaRPr lang="sr-Latn-RS" sz="20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b="1" kern="1200">
                          <a:solidFill>
                            <a:schemeClr val="lt1"/>
                          </a:solidFill>
                          <a:effectLst/>
                          <a:latin typeface="+mn-lt"/>
                          <a:ea typeface="+mn-ea"/>
                          <a:cs typeface="+mn-cs"/>
                        </a:rPr>
                        <a:t>490,293</a:t>
                      </a:r>
                    </a:p>
                  </a:txBody>
                  <a:tcPr marL="68580" marR="68580" marT="0" marB="0" anchor="ctr"/>
                </a:tc>
              </a:tr>
            </a:tbl>
          </a:graphicData>
        </a:graphic>
      </p:graphicFrame>
      <p:graphicFrame>
        <p:nvGraphicFramePr>
          <p:cNvPr id="7" name="Chart 6"/>
          <p:cNvGraphicFramePr/>
          <p:nvPr>
            <p:extLst>
              <p:ext uri="{D42A27DB-BD31-4B8C-83A1-F6EECF244321}">
                <p14:modId xmlns:p14="http://schemas.microsoft.com/office/powerpoint/2010/main" val="2653661400"/>
              </p:ext>
            </p:extLst>
          </p:nvPr>
        </p:nvGraphicFramePr>
        <p:xfrm>
          <a:off x="5220072" y="1700808"/>
          <a:ext cx="3744416" cy="489654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57598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5" y="332656"/>
            <a:ext cx="8421637" cy="1080120"/>
          </a:xfrm>
        </p:spPr>
        <p:txBody>
          <a:bodyPr>
            <a:normAutofit fontScale="90000"/>
          </a:bodyPr>
          <a:lstStyle/>
          <a:p>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3.1.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ОСТВАРЕН</a:t>
            </a:r>
            <a:r>
              <a:rPr lang="sr-Latn-RS"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A</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 ПРЕМИЈ</a:t>
            </a:r>
            <a:r>
              <a:rPr lang="sr-Latn-RS"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A</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 </a:t>
            </a:r>
            <a:r>
              <a:rPr lang="sr-Cyrl-RS" sz="360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РЕОСИГУРАЊА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4</a:t>
            </a:fld>
            <a:endParaRPr lang="sr-Latn-RS"/>
          </a:p>
        </p:txBody>
      </p:sp>
      <p:graphicFrame>
        <p:nvGraphicFramePr>
          <p:cNvPr id="8" name="Chart 7"/>
          <p:cNvGraphicFramePr/>
          <p:nvPr>
            <p:extLst>
              <p:ext uri="{D42A27DB-BD31-4B8C-83A1-F6EECF244321}">
                <p14:modId xmlns:p14="http://schemas.microsoft.com/office/powerpoint/2010/main" val="2750985046"/>
              </p:ext>
            </p:extLst>
          </p:nvPr>
        </p:nvGraphicFramePr>
        <p:xfrm>
          <a:off x="251519" y="1628800"/>
          <a:ext cx="8712969" cy="50405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212069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76672"/>
            <a:ext cx="7848872" cy="864096"/>
          </a:xfrm>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6. </a:t>
            </a:r>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Структура капитала и обавеза (пасива)</a:t>
            </a:r>
            <a:endParaRPr lang="sr-Latn-RS"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40</a:t>
            </a:fld>
            <a:endParaRPr lang="sr-Latn-RS"/>
          </a:p>
        </p:txBody>
      </p:sp>
      <p:graphicFrame>
        <p:nvGraphicFramePr>
          <p:cNvPr id="8" name="Table 7"/>
          <p:cNvGraphicFramePr>
            <a:graphicFrameLocks noGrp="1"/>
          </p:cNvGraphicFramePr>
          <p:nvPr>
            <p:extLst>
              <p:ext uri="{D42A27DB-BD31-4B8C-83A1-F6EECF244321}">
                <p14:modId xmlns:p14="http://schemas.microsoft.com/office/powerpoint/2010/main" val="801823311"/>
              </p:ext>
            </p:extLst>
          </p:nvPr>
        </p:nvGraphicFramePr>
        <p:xfrm>
          <a:off x="323528" y="1628800"/>
          <a:ext cx="8568953" cy="4752528"/>
        </p:xfrm>
        <a:graphic>
          <a:graphicData uri="http://schemas.openxmlformats.org/drawingml/2006/table">
            <a:tbl>
              <a:tblPr firstRow="1" lastRow="1" bandRow="1">
                <a:tableStyleId>{5C22544A-7EE6-4342-B048-85BDC9FD1C3A}</a:tableStyleId>
              </a:tblPr>
              <a:tblGrid>
                <a:gridCol w="697273"/>
                <a:gridCol w="2819841"/>
                <a:gridCol w="1775288"/>
                <a:gridCol w="1775288"/>
                <a:gridCol w="1501263"/>
              </a:tblGrid>
              <a:tr h="540700">
                <a:tc>
                  <a:txBody>
                    <a:bodyPr/>
                    <a:lstStyle/>
                    <a:p>
                      <a:pPr algn="ctr">
                        <a:spcAft>
                          <a:spcPts val="0"/>
                        </a:spcAft>
                      </a:pPr>
                      <a:r>
                        <a:rPr lang="sr-Cyrl-RS" sz="1600">
                          <a:effectLst/>
                        </a:rPr>
                        <a:t>Р. Б.</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КАТЕГОРИЈА</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Стање 31.12.2014.</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Стање 30.06.2015.</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Индекс</a:t>
                      </a:r>
                      <a:endParaRPr lang="sr-Latn-RS" sz="2000">
                        <a:solidFill>
                          <a:srgbClr val="000000"/>
                        </a:solidFill>
                        <a:effectLst/>
                        <a:latin typeface="Calibri"/>
                        <a:ea typeface="Times New Roman"/>
                      </a:endParaRPr>
                    </a:p>
                  </a:txBody>
                  <a:tcPr marL="68580" marR="68580" marT="0" marB="0" anchor="ctr"/>
                </a:tc>
              </a:tr>
              <a:tr h="447204">
                <a:tc>
                  <a:txBody>
                    <a:bodyPr/>
                    <a:lstStyle/>
                    <a:p>
                      <a:pPr algn="ctr">
                        <a:spcAft>
                          <a:spcPts val="0"/>
                        </a:spcAft>
                      </a:pPr>
                      <a:r>
                        <a:rPr lang="sr-Cyrl-RS" sz="1600">
                          <a:effectLst/>
                        </a:rPr>
                        <a:t>1</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КАПИТАЛ И РЕЗЕРВЕ</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1.183.632</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1,305,523</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110.30</a:t>
                      </a:r>
                      <a:endParaRPr lang="sr-Latn-RS" sz="2400">
                        <a:solidFill>
                          <a:srgbClr val="000000"/>
                        </a:solidFill>
                        <a:effectLst/>
                        <a:latin typeface="Times New Roman"/>
                        <a:ea typeface="Times New Roman"/>
                      </a:endParaRPr>
                    </a:p>
                  </a:txBody>
                  <a:tcPr marL="68580" marR="68580" marT="0" marB="0" anchor="ctr"/>
                </a:tc>
              </a:tr>
              <a:tr h="447204">
                <a:tc>
                  <a:txBody>
                    <a:bodyPr/>
                    <a:lstStyle/>
                    <a:p>
                      <a:pPr algn="ctr">
                        <a:spcAft>
                          <a:spcPts val="0"/>
                        </a:spcAft>
                      </a:pPr>
                      <a:r>
                        <a:rPr lang="sr-Cyrl-RS" sz="1600">
                          <a:effectLst/>
                        </a:rPr>
                        <a:t>2</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smtClean="0">
                          <a:effectLst/>
                        </a:rPr>
                        <a:t>ДУГ</a:t>
                      </a:r>
                      <a:r>
                        <a:rPr lang="sr-Latn-RS" sz="1600" smtClean="0">
                          <a:effectLst/>
                        </a:rPr>
                        <a:t>. </a:t>
                      </a:r>
                      <a:r>
                        <a:rPr lang="sr-Cyrl-RS" sz="1600" smtClean="0">
                          <a:effectLst/>
                        </a:rPr>
                        <a:t>РЕЗЕРВИСАЊА</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249.543</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245,382</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98.33</a:t>
                      </a:r>
                      <a:endParaRPr lang="sr-Latn-RS" sz="2400">
                        <a:solidFill>
                          <a:srgbClr val="000000"/>
                        </a:solidFill>
                        <a:effectLst/>
                        <a:latin typeface="Times New Roman"/>
                        <a:ea typeface="Times New Roman"/>
                      </a:endParaRPr>
                    </a:p>
                  </a:txBody>
                  <a:tcPr marL="68580" marR="68580" marT="0" marB="0" anchor="ctr"/>
                </a:tc>
              </a:tr>
              <a:tr h="447204">
                <a:tc>
                  <a:txBody>
                    <a:bodyPr/>
                    <a:lstStyle/>
                    <a:p>
                      <a:pPr algn="ctr">
                        <a:spcAft>
                          <a:spcPts val="0"/>
                        </a:spcAft>
                      </a:pPr>
                      <a:r>
                        <a:rPr lang="sr-Cyrl-RS" sz="1600">
                          <a:effectLst/>
                        </a:rPr>
                        <a:t>3</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ДУГОРОЧНЕ ОБАВЕЗЕ</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1.457</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1,578</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108.30</a:t>
                      </a:r>
                      <a:endParaRPr lang="sr-Latn-RS" sz="2400">
                        <a:solidFill>
                          <a:srgbClr val="000000"/>
                        </a:solidFill>
                        <a:effectLst/>
                        <a:latin typeface="Times New Roman"/>
                        <a:ea typeface="Times New Roman"/>
                      </a:endParaRPr>
                    </a:p>
                  </a:txBody>
                  <a:tcPr marL="68580" marR="68580" marT="0" marB="0" anchor="ctr"/>
                </a:tc>
              </a:tr>
              <a:tr h="447204">
                <a:tc>
                  <a:txBody>
                    <a:bodyPr/>
                    <a:lstStyle/>
                    <a:p>
                      <a:pPr algn="ctr">
                        <a:spcAft>
                          <a:spcPts val="0"/>
                        </a:spcAft>
                      </a:pPr>
                      <a:r>
                        <a:rPr lang="sr-Cyrl-RS" sz="1600" smtClean="0">
                          <a:effectLst/>
                        </a:rPr>
                        <a:t>4</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smtClean="0">
                          <a:effectLst/>
                        </a:rPr>
                        <a:t>КРАТКОРОЧНЕ </a:t>
                      </a:r>
                      <a:r>
                        <a:rPr lang="sr-Cyrl-RS" sz="1600">
                          <a:effectLst/>
                        </a:rPr>
                        <a:t>ОБАВЕЗЕ</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804.930</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1,200,821</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149.18</a:t>
                      </a:r>
                      <a:endParaRPr lang="sr-Latn-RS" sz="2400">
                        <a:solidFill>
                          <a:srgbClr val="000000"/>
                        </a:solidFill>
                        <a:effectLst/>
                        <a:latin typeface="Times New Roman"/>
                        <a:ea typeface="Times New Roman"/>
                      </a:endParaRPr>
                    </a:p>
                  </a:txBody>
                  <a:tcPr marL="68580" marR="68580" marT="0" marB="0" anchor="ctr"/>
                </a:tc>
              </a:tr>
              <a:tr h="447204">
                <a:tc>
                  <a:txBody>
                    <a:bodyPr/>
                    <a:lstStyle/>
                    <a:p>
                      <a:pPr algn="ctr">
                        <a:spcAft>
                          <a:spcPts val="0"/>
                        </a:spcAft>
                      </a:pPr>
                      <a:r>
                        <a:rPr lang="sr-Cyrl-RS" sz="1600" smtClean="0">
                          <a:effectLst/>
                        </a:rPr>
                        <a:t>5</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ПРЕНОСНА ПРЕМИЈА</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341.696</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777,394</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227.51</a:t>
                      </a:r>
                      <a:endParaRPr lang="sr-Latn-RS" sz="2400">
                        <a:solidFill>
                          <a:srgbClr val="000000"/>
                        </a:solidFill>
                        <a:effectLst/>
                        <a:latin typeface="Times New Roman"/>
                        <a:ea typeface="Times New Roman"/>
                      </a:endParaRPr>
                    </a:p>
                  </a:txBody>
                  <a:tcPr marL="68580" marR="68580" marT="0" marB="0" anchor="ctr"/>
                </a:tc>
              </a:tr>
              <a:tr h="447204">
                <a:tc>
                  <a:txBody>
                    <a:bodyPr/>
                    <a:lstStyle/>
                    <a:p>
                      <a:pPr algn="ctr">
                        <a:spcAft>
                          <a:spcPts val="0"/>
                        </a:spcAft>
                      </a:pPr>
                      <a:r>
                        <a:rPr lang="sr-Cyrl-RS" sz="1600" smtClean="0">
                          <a:effectLst/>
                        </a:rPr>
                        <a:t>6</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РЕЗЕРВИСАНЕ ШТЕТЕ</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1.577.705</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1,695,941</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107.49</a:t>
                      </a:r>
                      <a:endParaRPr lang="sr-Latn-RS" sz="2400">
                        <a:solidFill>
                          <a:srgbClr val="000000"/>
                        </a:solidFill>
                        <a:effectLst/>
                        <a:latin typeface="Times New Roman"/>
                        <a:ea typeface="Times New Roman"/>
                      </a:endParaRPr>
                    </a:p>
                  </a:txBody>
                  <a:tcPr marL="68580" marR="68580" marT="0" marB="0" anchor="ctr"/>
                </a:tc>
              </a:tr>
              <a:tr h="540700">
                <a:tc>
                  <a:txBody>
                    <a:bodyPr/>
                    <a:lstStyle/>
                    <a:p>
                      <a:pPr algn="ctr">
                        <a:spcAft>
                          <a:spcPts val="0"/>
                        </a:spcAft>
                      </a:pPr>
                      <a:r>
                        <a:rPr lang="sr-Cyrl-RS" sz="1600" smtClean="0">
                          <a:effectLst/>
                        </a:rPr>
                        <a:t>7</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ОСТАЛА ПАСИВНА </a:t>
                      </a:r>
                      <a:r>
                        <a:rPr lang="sr-Cyrl-RS" sz="1600" smtClean="0">
                          <a:effectLst/>
                        </a:rPr>
                        <a:t>РАЗГРАНИЧЕЊА</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33,151</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88,464</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266.85</a:t>
                      </a:r>
                      <a:endParaRPr lang="sr-Latn-RS" sz="2400">
                        <a:solidFill>
                          <a:srgbClr val="000000"/>
                        </a:solidFill>
                        <a:effectLst/>
                        <a:latin typeface="Times New Roman"/>
                        <a:ea typeface="Times New Roman"/>
                      </a:endParaRPr>
                    </a:p>
                  </a:txBody>
                  <a:tcPr marL="68580" marR="68580" marT="0" marB="0" anchor="ctr"/>
                </a:tc>
              </a:tr>
              <a:tr h="540700">
                <a:tc>
                  <a:txBody>
                    <a:bodyPr/>
                    <a:lstStyle/>
                    <a:p>
                      <a:pPr algn="ctr">
                        <a:spcAft>
                          <a:spcPts val="0"/>
                        </a:spcAft>
                      </a:pPr>
                      <a:r>
                        <a:rPr lang="sr-Cyrl-RS" sz="1600" smtClean="0">
                          <a:effectLst/>
                        </a:rPr>
                        <a:t>8</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ОДЛОЖЕНЕ ПОРЕСКЕ </a:t>
                      </a:r>
                      <a:r>
                        <a:rPr lang="sr-Cyrl-RS" sz="1600" smtClean="0">
                          <a:effectLst/>
                        </a:rPr>
                        <a:t>ОБ</a:t>
                      </a:r>
                      <a:r>
                        <a:rPr lang="sr-Latn-RS" sz="1600" smtClean="0">
                          <a:effectLst/>
                        </a:rPr>
                        <a:t>.</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4.484</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4,484</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100.00</a:t>
                      </a:r>
                      <a:endParaRPr lang="sr-Latn-RS" sz="2400">
                        <a:solidFill>
                          <a:srgbClr val="000000"/>
                        </a:solidFill>
                        <a:effectLst/>
                        <a:latin typeface="Times New Roman"/>
                        <a:ea typeface="Times New Roman"/>
                      </a:endParaRPr>
                    </a:p>
                  </a:txBody>
                  <a:tcPr marL="68580" marR="68580" marT="0" marB="0" anchor="ctr"/>
                </a:tc>
              </a:tr>
              <a:tr h="447204">
                <a:tc gridSpan="2">
                  <a:txBody>
                    <a:bodyPr/>
                    <a:lstStyle/>
                    <a:p>
                      <a:pPr>
                        <a:spcAft>
                          <a:spcPts val="0"/>
                        </a:spcAft>
                      </a:pPr>
                      <a:r>
                        <a:rPr lang="sr-Cyrl-RS" sz="1600">
                          <a:effectLst/>
                        </a:rPr>
                        <a:t>УКУПНА ПАСИВА</a:t>
                      </a:r>
                      <a:endParaRPr lang="sr-Latn-RS" sz="2000">
                        <a:solidFill>
                          <a:srgbClr val="000000"/>
                        </a:solidFill>
                        <a:effectLst/>
                        <a:latin typeface="Calibri"/>
                        <a:ea typeface="Times New Roman"/>
                      </a:endParaRPr>
                    </a:p>
                  </a:txBody>
                  <a:tcPr marL="68580" marR="68580" marT="0" marB="0" anchor="ctr"/>
                </a:tc>
                <a:tc hMerge="1">
                  <a:txBody>
                    <a:bodyPr/>
                    <a:lstStyle/>
                    <a:p>
                      <a:endParaRPr lang="sr-Latn-RS"/>
                    </a:p>
                  </a:txBody>
                  <a:tcPr/>
                </a:tc>
                <a:tc>
                  <a:txBody>
                    <a:bodyPr/>
                    <a:lstStyle/>
                    <a:p>
                      <a:pPr algn="r">
                        <a:spcAft>
                          <a:spcPts val="0"/>
                        </a:spcAft>
                      </a:pPr>
                      <a:r>
                        <a:rPr lang="sr-Cyrl-RS" sz="1600">
                          <a:effectLst/>
                        </a:rPr>
                        <a:t>4.196,598</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5.319.587</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sr-Cyrl-RS" sz="1600">
                          <a:effectLst/>
                        </a:rPr>
                        <a:t>126,76</a:t>
                      </a:r>
                      <a:endParaRPr lang="sr-Latn-RS" sz="2000">
                        <a:solidFill>
                          <a:srgbClr val="000000"/>
                        </a:solidFill>
                        <a:effectLst/>
                        <a:latin typeface="Calibri"/>
                        <a:ea typeface="Times New Roman"/>
                      </a:endParaRPr>
                    </a:p>
                  </a:txBody>
                  <a:tcPr marL="68580" marR="68580" marT="0" marB="0" anchor="ctr"/>
                </a:tc>
              </a:tr>
            </a:tbl>
          </a:graphicData>
        </a:graphic>
      </p:graphicFrame>
    </p:spTree>
    <p:extLst>
      <p:ext uri="{BB962C8B-B14F-4D97-AF65-F5344CB8AC3E}">
        <p14:creationId xmlns:p14="http://schemas.microsoft.com/office/powerpoint/2010/main" val="2671580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7. ИНВЕСТИЦИОНИ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ПОРТФОЛИО И ИНВЕСТИЦИОНА ПОЛИТИКА </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41</a:t>
            </a:fld>
            <a:endParaRPr lang="sr-Latn-RS"/>
          </a:p>
        </p:txBody>
      </p:sp>
      <p:graphicFrame>
        <p:nvGraphicFramePr>
          <p:cNvPr id="4" name="Table 3"/>
          <p:cNvGraphicFramePr>
            <a:graphicFrameLocks noGrp="1"/>
          </p:cNvGraphicFramePr>
          <p:nvPr>
            <p:extLst>
              <p:ext uri="{D42A27DB-BD31-4B8C-83A1-F6EECF244321}">
                <p14:modId xmlns:p14="http://schemas.microsoft.com/office/powerpoint/2010/main" val="1967020422"/>
              </p:ext>
            </p:extLst>
          </p:nvPr>
        </p:nvGraphicFramePr>
        <p:xfrm>
          <a:off x="251520" y="1628800"/>
          <a:ext cx="8640960" cy="4815404"/>
        </p:xfrm>
        <a:graphic>
          <a:graphicData uri="http://schemas.openxmlformats.org/drawingml/2006/table">
            <a:tbl>
              <a:tblPr firstRow="1" lastRow="1" bandRow="1">
                <a:tableStyleId>{5C22544A-7EE6-4342-B048-85BDC9FD1C3A}</a:tableStyleId>
              </a:tblPr>
              <a:tblGrid>
                <a:gridCol w="488720"/>
                <a:gridCol w="3316772"/>
                <a:gridCol w="1209862"/>
                <a:gridCol w="1208270"/>
                <a:gridCol w="1209066"/>
                <a:gridCol w="1208270"/>
              </a:tblGrid>
              <a:tr h="1176279">
                <a:tc>
                  <a:txBody>
                    <a:bodyPr/>
                    <a:lstStyle/>
                    <a:p>
                      <a:pPr algn="ctr">
                        <a:spcAft>
                          <a:spcPts val="0"/>
                        </a:spcAft>
                      </a:pPr>
                      <a:r>
                        <a:rPr lang="sr-Cyrl-RS" sz="1200">
                          <a:effectLst/>
                        </a:rPr>
                        <a:t>Ред. Бр.</a:t>
                      </a:r>
                      <a:endParaRPr lang="sr-Latn-RS" sz="16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200">
                          <a:effectLst/>
                        </a:rPr>
                        <a:t>ВРСТА ИНСТРУМЕНТА</a:t>
                      </a:r>
                      <a:endParaRPr lang="sr-Latn-RS" sz="16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200">
                          <a:effectLst/>
                        </a:rPr>
                        <a:t>Почетно стање (01.01.2015.)      - у дин.-</a:t>
                      </a:r>
                      <a:endParaRPr lang="sr-Latn-RS" sz="16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200">
                          <a:effectLst/>
                        </a:rPr>
                        <a:t>Структура кол. 3 (у%)</a:t>
                      </a:r>
                      <a:endParaRPr lang="sr-Latn-RS" sz="16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200">
                          <a:effectLst/>
                        </a:rPr>
                        <a:t>Стање на дан   30.06.2015.      -у 000 дин.-</a:t>
                      </a:r>
                      <a:endParaRPr lang="sr-Latn-RS" sz="16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200">
                          <a:effectLst/>
                        </a:rPr>
                        <a:t>Структура кол. 5 (у%)</a:t>
                      </a:r>
                      <a:endParaRPr lang="sr-Latn-RS" sz="1600">
                        <a:solidFill>
                          <a:srgbClr val="000000"/>
                        </a:solidFill>
                        <a:effectLst/>
                        <a:latin typeface="Calibri"/>
                        <a:ea typeface="Times New Roman"/>
                      </a:endParaRPr>
                    </a:p>
                  </a:txBody>
                  <a:tcPr marL="68580" marR="68580" marT="0" marB="0" anchor="ctr"/>
                </a:tc>
              </a:tr>
              <a:tr h="346757">
                <a:tc>
                  <a:txBody>
                    <a:bodyPr/>
                    <a:lstStyle/>
                    <a:p>
                      <a:pPr algn="ctr">
                        <a:spcAft>
                          <a:spcPts val="0"/>
                        </a:spcAft>
                      </a:pPr>
                      <a:r>
                        <a:rPr lang="sr-Cyrl-RS" sz="1600">
                          <a:effectLst/>
                        </a:rPr>
                        <a:t>1</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ХОВ које се држе до доспећа</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275.284</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12,94%</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268,555</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11.59%</a:t>
                      </a:r>
                      <a:endParaRPr lang="sr-Latn-RS" sz="2400">
                        <a:solidFill>
                          <a:srgbClr val="000000"/>
                        </a:solidFill>
                        <a:effectLst/>
                        <a:latin typeface="Times New Roman"/>
                        <a:ea typeface="Times New Roman"/>
                      </a:endParaRPr>
                    </a:p>
                  </a:txBody>
                  <a:tcPr marL="68580" marR="68580" marT="0" marB="0" anchor="ctr"/>
                </a:tc>
              </a:tr>
              <a:tr h="588139">
                <a:tc>
                  <a:txBody>
                    <a:bodyPr/>
                    <a:lstStyle/>
                    <a:p>
                      <a:pPr algn="ctr">
                        <a:spcAft>
                          <a:spcPts val="0"/>
                        </a:spcAft>
                      </a:pPr>
                      <a:r>
                        <a:rPr lang="sr-Cyrl-RS" sz="1600">
                          <a:effectLst/>
                        </a:rPr>
                        <a:t>2</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Дужничке ХОВ расположиве за продају</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357.933</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16,83%</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0</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0.00%</a:t>
                      </a:r>
                      <a:endParaRPr lang="sr-Latn-RS" sz="2400">
                        <a:solidFill>
                          <a:srgbClr val="000000"/>
                        </a:solidFill>
                        <a:effectLst/>
                        <a:latin typeface="Times New Roman"/>
                        <a:ea typeface="Times New Roman"/>
                      </a:endParaRPr>
                    </a:p>
                  </a:txBody>
                  <a:tcPr marL="68580" marR="68580" marT="0" marB="0" anchor="ctr"/>
                </a:tc>
              </a:tr>
              <a:tr h="588139">
                <a:tc>
                  <a:txBody>
                    <a:bodyPr/>
                    <a:lstStyle/>
                    <a:p>
                      <a:pPr algn="ctr">
                        <a:spcAft>
                          <a:spcPts val="0"/>
                        </a:spcAft>
                      </a:pPr>
                      <a:r>
                        <a:rPr lang="sr-Cyrl-RS" sz="1600">
                          <a:effectLst/>
                        </a:rPr>
                        <a:t>3</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Власничке ХОВ расположиве за продају</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325.851</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15,32%</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338,508</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14.61%</a:t>
                      </a:r>
                      <a:endParaRPr lang="sr-Latn-RS" sz="2400">
                        <a:solidFill>
                          <a:srgbClr val="000000"/>
                        </a:solidFill>
                        <a:effectLst/>
                        <a:latin typeface="Times New Roman"/>
                        <a:ea typeface="Times New Roman"/>
                      </a:endParaRPr>
                    </a:p>
                  </a:txBody>
                  <a:tcPr marL="68580" marR="68580" marT="0" marB="0" anchor="ctr"/>
                </a:tc>
              </a:tr>
              <a:tr h="588139">
                <a:tc>
                  <a:txBody>
                    <a:bodyPr/>
                    <a:lstStyle/>
                    <a:p>
                      <a:pPr algn="ctr">
                        <a:spcAft>
                          <a:spcPts val="0"/>
                        </a:spcAft>
                      </a:pPr>
                      <a:r>
                        <a:rPr lang="sr-Cyrl-RS" sz="1600">
                          <a:effectLst/>
                        </a:rPr>
                        <a:t>4</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Исправка власничких ХОВ расположивих за продају</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-178.333</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-8.39%</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-178,333</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-7.70%</a:t>
                      </a:r>
                      <a:endParaRPr lang="sr-Latn-RS" sz="2400">
                        <a:solidFill>
                          <a:srgbClr val="000000"/>
                        </a:solidFill>
                        <a:effectLst/>
                        <a:latin typeface="Times New Roman"/>
                        <a:ea typeface="Times New Roman"/>
                      </a:endParaRPr>
                    </a:p>
                  </a:txBody>
                  <a:tcPr marL="68580" marR="68580" marT="0" marB="0" anchor="ctr"/>
                </a:tc>
              </a:tr>
              <a:tr h="346757">
                <a:tc>
                  <a:txBody>
                    <a:bodyPr/>
                    <a:lstStyle/>
                    <a:p>
                      <a:pPr algn="ctr">
                        <a:spcAft>
                          <a:spcPts val="0"/>
                        </a:spcAft>
                      </a:pPr>
                      <a:r>
                        <a:rPr lang="sr-Cyrl-RS" sz="1600">
                          <a:effectLst/>
                        </a:rPr>
                        <a:t>5</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ХОВ намењене трговању (дужничке)</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125.795</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5,92%</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793,494</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34.25%</a:t>
                      </a:r>
                      <a:endParaRPr lang="sr-Latn-RS" sz="2400">
                        <a:solidFill>
                          <a:srgbClr val="000000"/>
                        </a:solidFill>
                        <a:effectLst/>
                        <a:latin typeface="Times New Roman"/>
                        <a:ea typeface="Times New Roman"/>
                      </a:endParaRPr>
                    </a:p>
                  </a:txBody>
                  <a:tcPr marL="68580" marR="68580" marT="0" marB="0" anchor="ctr"/>
                </a:tc>
              </a:tr>
              <a:tr h="346757">
                <a:tc>
                  <a:txBody>
                    <a:bodyPr/>
                    <a:lstStyle/>
                    <a:p>
                      <a:pPr algn="ctr">
                        <a:spcAft>
                          <a:spcPts val="0"/>
                        </a:spcAft>
                      </a:pPr>
                      <a:r>
                        <a:rPr lang="sr-Cyrl-RS" sz="1600">
                          <a:effectLst/>
                        </a:rPr>
                        <a:t>6</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Краткорочни депозити</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377.244</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17,74%</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379,494</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16.38%</a:t>
                      </a:r>
                      <a:endParaRPr lang="sr-Latn-RS" sz="2400">
                        <a:solidFill>
                          <a:srgbClr val="000000"/>
                        </a:solidFill>
                        <a:effectLst/>
                        <a:latin typeface="Times New Roman"/>
                        <a:ea typeface="Times New Roman"/>
                      </a:endParaRPr>
                    </a:p>
                  </a:txBody>
                  <a:tcPr marL="68580" marR="68580" marT="0" marB="0" anchor="ctr"/>
                </a:tc>
              </a:tr>
              <a:tr h="346757">
                <a:tc>
                  <a:txBody>
                    <a:bodyPr/>
                    <a:lstStyle/>
                    <a:p>
                      <a:pPr algn="ctr">
                        <a:spcAft>
                          <a:spcPts val="0"/>
                        </a:spcAft>
                      </a:pPr>
                      <a:r>
                        <a:rPr lang="sr-Cyrl-RS" sz="1600">
                          <a:effectLst/>
                        </a:rPr>
                        <a:t>7</a:t>
                      </a:r>
                      <a:endParaRPr lang="sr-Latn-RS" sz="2000">
                        <a:solidFill>
                          <a:srgbClr val="000000"/>
                        </a:solidFill>
                        <a:effectLst/>
                        <a:latin typeface="Calibri"/>
                        <a:ea typeface="Times New Roman"/>
                      </a:endParaRPr>
                    </a:p>
                  </a:txBody>
                  <a:tcPr marL="68580" marR="68580" marT="0" marB="0" anchor="ctr"/>
                </a:tc>
                <a:tc>
                  <a:txBody>
                    <a:bodyPr/>
                    <a:lstStyle/>
                    <a:p>
                      <a:pPr>
                        <a:spcAft>
                          <a:spcPts val="0"/>
                        </a:spcAft>
                      </a:pPr>
                      <a:r>
                        <a:rPr lang="sr-Cyrl-RS" sz="1600">
                          <a:effectLst/>
                        </a:rPr>
                        <a:t>Готовина и готов.  еквивал.</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842.881</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39,63%</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en-US" sz="1600">
                          <a:effectLst/>
                        </a:rPr>
                        <a:t>715,219</a:t>
                      </a:r>
                      <a:endParaRPr lang="sr-Latn-RS" sz="2400">
                        <a:solidFill>
                          <a:srgbClr val="000000"/>
                        </a:solidFill>
                        <a:effectLst/>
                        <a:latin typeface="Times New Roman"/>
                        <a:ea typeface="Times New Roman"/>
                      </a:endParaRPr>
                    </a:p>
                  </a:txBody>
                  <a:tcPr marL="68580" marR="68580" marT="0" marB="0" anchor="ctr"/>
                </a:tc>
                <a:tc>
                  <a:txBody>
                    <a:bodyPr/>
                    <a:lstStyle/>
                    <a:p>
                      <a:pPr algn="ctr">
                        <a:spcAft>
                          <a:spcPts val="0"/>
                        </a:spcAft>
                      </a:pPr>
                      <a:r>
                        <a:rPr lang="en-US" sz="1600">
                          <a:effectLst/>
                        </a:rPr>
                        <a:t>30.87%</a:t>
                      </a:r>
                      <a:endParaRPr lang="sr-Latn-RS" sz="2400">
                        <a:solidFill>
                          <a:srgbClr val="000000"/>
                        </a:solidFill>
                        <a:effectLst/>
                        <a:latin typeface="Times New Roman"/>
                        <a:ea typeface="Times New Roman"/>
                      </a:endParaRPr>
                    </a:p>
                  </a:txBody>
                  <a:tcPr marL="68580" marR="68580" marT="0" marB="0" anchor="ctr"/>
                </a:tc>
              </a:tr>
              <a:tr h="346757">
                <a:tc>
                  <a:txBody>
                    <a:bodyPr/>
                    <a:lstStyle/>
                    <a:p>
                      <a:pPr algn="ctr">
                        <a:spcAft>
                          <a:spcPts val="0"/>
                        </a:spcAft>
                      </a:pPr>
                      <a:r>
                        <a:rPr lang="sr-Cyrl-RS" sz="1600">
                          <a:effectLst/>
                        </a:rPr>
                        <a:t> </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 </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2.126.655</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100.000</a:t>
                      </a:r>
                      <a:endParaRPr lang="sr-Latn-RS" sz="2000">
                        <a:solidFill>
                          <a:srgbClr val="000000"/>
                        </a:solidFill>
                        <a:effectLst/>
                        <a:latin typeface="Calibri"/>
                        <a:ea typeface="Times New Roman"/>
                      </a:endParaRPr>
                    </a:p>
                  </a:txBody>
                  <a:tcPr marL="68580" marR="68580" marT="0" marB="0" anchor="ctr"/>
                </a:tc>
                <a:tc>
                  <a:txBody>
                    <a:bodyPr/>
                    <a:lstStyle/>
                    <a:p>
                      <a:pPr algn="r">
                        <a:spcAft>
                          <a:spcPts val="0"/>
                        </a:spcAft>
                      </a:pPr>
                      <a:r>
                        <a:rPr lang="sr-Cyrl-RS" sz="1600">
                          <a:effectLst/>
                        </a:rPr>
                        <a:t>2,316,937</a:t>
                      </a:r>
                      <a:endParaRPr lang="sr-Latn-RS" sz="20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600">
                          <a:effectLst/>
                        </a:rPr>
                        <a:t>100,00</a:t>
                      </a:r>
                      <a:endParaRPr lang="sr-Latn-RS" sz="2000">
                        <a:solidFill>
                          <a:srgbClr val="000000"/>
                        </a:solidFill>
                        <a:effectLst/>
                        <a:latin typeface="Calibri"/>
                        <a:ea typeface="Times New Roman"/>
                      </a:endParaRPr>
                    </a:p>
                  </a:txBody>
                  <a:tcPr marL="68580" marR="68580" marT="0" marB="0" anchor="ctr"/>
                </a:tc>
              </a:tr>
            </a:tbl>
          </a:graphicData>
        </a:graphic>
      </p:graphicFrame>
    </p:spTree>
    <p:extLst>
      <p:ext uri="{BB962C8B-B14F-4D97-AF65-F5344CB8AC3E}">
        <p14:creationId xmlns:p14="http://schemas.microsoft.com/office/powerpoint/2010/main" val="28897992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7. ИНВЕСТИЦИОНИ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ПОРТФОЛИО И ИНВЕСТИЦИОНА ПОЛИТИКА </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7" name="Content Placeholder 6"/>
          <p:cNvSpPr>
            <a:spLocks noGrp="1"/>
          </p:cNvSpPr>
          <p:nvPr>
            <p:ph sz="half" idx="1"/>
          </p:nvPr>
        </p:nvSpPr>
        <p:spPr>
          <a:xfrm>
            <a:off x="323528" y="1628800"/>
            <a:ext cx="8568952" cy="4896544"/>
          </a:xfrm>
        </p:spPr>
        <p:txBody>
          <a:bodyPr>
            <a:noAutofit/>
          </a:bodyPr>
          <a:lstStyle/>
          <a:p>
            <a:pPr marL="114300" indent="0">
              <a:buNone/>
            </a:pPr>
            <a:r>
              <a:rPr lang="sr-Cyrl-CS" sz="2000" b="1" i="1"/>
              <a:t>Хартије од вредности које се држе до </a:t>
            </a:r>
            <a:r>
              <a:rPr lang="sr-Cyrl-CS" sz="2000" b="1" i="1" smtClean="0"/>
              <a:t>доспећа</a:t>
            </a:r>
            <a:endParaRPr lang="sr-Cyrl-RS" sz="2000"/>
          </a:p>
          <a:p>
            <a:pPr algn="just"/>
            <a:r>
              <a:rPr lang="sr-Cyrl-RS" sz="1800"/>
              <a:t>Друштво </a:t>
            </a:r>
            <a:r>
              <a:rPr lang="sr-Cyrl-RS" sz="1800" smtClean="0"/>
              <a:t>је:</a:t>
            </a:r>
            <a:endParaRPr lang="sr-Cyrl-RS" sz="1800"/>
          </a:p>
          <a:p>
            <a:pPr marL="114300" indent="0" algn="just">
              <a:buNone/>
            </a:pPr>
            <a:r>
              <a:rPr lang="sr-Cyrl-RS" sz="1800" smtClean="0"/>
              <a:t>Дана </a:t>
            </a:r>
            <a:r>
              <a:rPr lang="sr-Cyrl-RS" sz="1800"/>
              <a:t>21.02.2011. године купило 200 комада државних записа Републике Србије RSMFRSD82183 емитованих у ЕУР-има са роком доспећа од 15 година, номиналне вредности 200.000,00 ЕУР и приносом од 5.75% на годишњем нивоу. Проценом методе ефективне каматне стопе вредност записа на дан </a:t>
            </a:r>
            <a:r>
              <a:rPr lang="sr-Latn-RS" sz="1800"/>
              <a:t>0</a:t>
            </a:r>
            <a:r>
              <a:rPr lang="sr-Cyrl-RS" sz="1800"/>
              <a:t>1.0</a:t>
            </a:r>
            <a:r>
              <a:rPr lang="sr-Latn-RS" sz="1800"/>
              <a:t>6</a:t>
            </a:r>
            <a:r>
              <a:rPr lang="sr-Cyrl-RS" sz="1800"/>
              <a:t>.2015.године  изражена у динарима износи 24.</a:t>
            </a:r>
            <a:r>
              <a:rPr lang="sr-Latn-RS" sz="1800"/>
              <a:t>675 </a:t>
            </a:r>
            <a:r>
              <a:rPr lang="sr-Cyrl-RS" sz="1800"/>
              <a:t>хиљада РСД</a:t>
            </a:r>
            <a:r>
              <a:rPr lang="sr-Cyrl-RS" sz="1800" smtClean="0"/>
              <a:t>.</a:t>
            </a:r>
            <a:endParaRPr lang="sr-Latn-RS" sz="1800"/>
          </a:p>
          <a:p>
            <a:pPr marL="114300" lvl="0" indent="0" algn="just">
              <a:buNone/>
            </a:pPr>
            <a:r>
              <a:rPr lang="sr-Cyrl-RS" sz="1800"/>
              <a:t>Дана 16.02.2014. године купило 1.994 комада обвезница Републике Србије RSMFRSD64991 номиналне вредности 1.000 ЕУР-а по комаду, са роком доспећа 21.02.2017. године и приносом од 4,80% на годишњем нивоу.Тржишна цена обвезнице на дан куповине износила је 991,80 ЕУР-а по комаду. Укупан принос мерен методом ефективне каматне стопе износи 285.540,80 ЕУР-а. Укупна вредност ових обвезница на дан 3</a:t>
            </a:r>
            <a:r>
              <a:rPr lang="sr-Latn-RS" sz="1800"/>
              <a:t>0</a:t>
            </a:r>
            <a:r>
              <a:rPr lang="sr-Cyrl-RS" sz="1800"/>
              <a:t>.0</a:t>
            </a:r>
            <a:r>
              <a:rPr lang="sr-Latn-RS" sz="1800"/>
              <a:t>6 </a:t>
            </a:r>
            <a:r>
              <a:rPr lang="sr-Cyrl-RS" sz="1800"/>
              <a:t>2015. износи 2.059.009 ЕУР-а или </a:t>
            </a:r>
            <a:r>
              <a:rPr lang="sr-Latn-RS" sz="1800"/>
              <a:t>242.833 </a:t>
            </a:r>
            <a:r>
              <a:rPr lang="sr-Cyrl-RS" sz="1800"/>
              <a:t>хиљада РСД.</a:t>
            </a:r>
            <a:endParaRPr lang="sr-Latn-RS" sz="1800"/>
          </a:p>
          <a:p>
            <a:pPr marL="114300" indent="0">
              <a:buNone/>
            </a:pPr>
            <a:endParaRPr lang="ru-RU" sz="2000">
              <a:solidFill>
                <a:schemeClr val="tx1"/>
              </a:solidFill>
            </a:endParaRPr>
          </a:p>
        </p:txBody>
      </p:sp>
      <p:sp>
        <p:nvSpPr>
          <p:cNvPr id="5" name="Slide Number Placeholder 4"/>
          <p:cNvSpPr>
            <a:spLocks noGrp="1"/>
          </p:cNvSpPr>
          <p:nvPr>
            <p:ph type="sldNum" sz="quarter" idx="12"/>
          </p:nvPr>
        </p:nvSpPr>
        <p:spPr>
          <a:xfrm>
            <a:off x="8517117" y="6309320"/>
            <a:ext cx="548640" cy="396240"/>
          </a:xfrm>
        </p:spPr>
        <p:txBody>
          <a:bodyPr/>
          <a:lstStyle/>
          <a:p>
            <a:fld id="{777A3D64-ED61-40FB-A163-2BCDD749228F}" type="slidenum">
              <a:rPr lang="sr-Latn-RS" smtClean="0"/>
              <a:t>42</a:t>
            </a:fld>
            <a:endParaRPr lang="sr-Latn-RS"/>
          </a:p>
        </p:txBody>
      </p:sp>
    </p:spTree>
    <p:extLst>
      <p:ext uri="{BB962C8B-B14F-4D97-AF65-F5344CB8AC3E}">
        <p14:creationId xmlns:p14="http://schemas.microsoft.com/office/powerpoint/2010/main" val="12901365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7. ИНВЕСТИЦИОНИ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ПОРТФОЛИО И ИНВЕСТИЦИОНА ПОЛИТИКА </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p:txBody>
          <a:bodyPr>
            <a:normAutofit/>
          </a:bodyPr>
          <a:lstStyle/>
          <a:p>
            <a:pPr marL="114300" indent="0">
              <a:buNone/>
            </a:pPr>
            <a:endParaRPr lang="sr-Cyrl-CS" sz="2000" b="1" i="1" smtClean="0">
              <a:solidFill>
                <a:schemeClr val="accent2">
                  <a:lumMod val="50000"/>
                </a:schemeClr>
              </a:solidFill>
            </a:endParaRPr>
          </a:p>
          <a:p>
            <a:pPr marL="114300" indent="0">
              <a:buNone/>
            </a:pPr>
            <a:r>
              <a:rPr lang="sr-Cyrl-CS" sz="2000" b="1" i="1" smtClean="0"/>
              <a:t>Дужничке </a:t>
            </a:r>
            <a:r>
              <a:rPr lang="sr-Cyrl-CS" sz="2000" b="1" i="1"/>
              <a:t>хартије од вредности расположиве за </a:t>
            </a:r>
            <a:r>
              <a:rPr lang="sr-Cyrl-CS" sz="2000" b="1" i="1" smtClean="0"/>
              <a:t>продају</a:t>
            </a:r>
          </a:p>
          <a:p>
            <a:pPr marL="114300" indent="0">
              <a:buNone/>
            </a:pPr>
            <a:endParaRPr lang="sr-Cyrl-CS" sz="2000" b="1" i="1" smtClean="0">
              <a:solidFill>
                <a:schemeClr val="accent2">
                  <a:lumMod val="50000"/>
                </a:schemeClr>
              </a:solidFill>
            </a:endParaRPr>
          </a:p>
          <a:p>
            <a:pPr algn="just"/>
            <a:r>
              <a:rPr lang="sr-Cyrl-RS" sz="2000"/>
              <a:t>Друштво је дана 11.06.2014. године купило 3.000 комада државних записа  RSMFRSD23153-RSDZ14509, номиналне вредности 1.000 ЕУР-а по једном запису. Тржишна цена записа на дан куповине била је 968,17 ЕУР-а по комаду. Записи су наплаћени 17.06.2015. године, а стопа приноса је износила 3,19% на годишњем нивоу. </a:t>
            </a:r>
            <a:endParaRPr lang="sr-Latn-RS" sz="2000"/>
          </a:p>
          <a:p>
            <a:pPr marL="114300" indent="0">
              <a:buNone/>
            </a:pPr>
            <a:endParaRPr lang="sr-Latn-RS" sz="2000" b="1" i="1">
              <a:solidFill>
                <a:schemeClr val="accent2">
                  <a:lumMod val="50000"/>
                </a:schemeClr>
              </a:solidFill>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43</a:t>
            </a:fld>
            <a:endParaRPr lang="sr-Latn-RS"/>
          </a:p>
        </p:txBody>
      </p:sp>
    </p:spTree>
    <p:extLst>
      <p:ext uri="{BB962C8B-B14F-4D97-AF65-F5344CB8AC3E}">
        <p14:creationId xmlns:p14="http://schemas.microsoft.com/office/powerpoint/2010/main" val="19040933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7. ИНВЕСТИЦИОНИ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ПОРТФОЛИО И ИНВЕСТИЦИОНА ПОЛИТИКА </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251520" y="1700808"/>
            <a:ext cx="8435280" cy="4425355"/>
          </a:xfrm>
        </p:spPr>
        <p:txBody>
          <a:bodyPr/>
          <a:lstStyle/>
          <a:p>
            <a:pPr marL="114300" indent="0">
              <a:buNone/>
            </a:pPr>
            <a:r>
              <a:rPr lang="sr-Cyrl-CS" sz="2000" b="1" i="1"/>
              <a:t>Власничке хартије од вредности расположиве за </a:t>
            </a:r>
            <a:r>
              <a:rPr lang="sr-Cyrl-CS" sz="2000" b="1" i="1" smtClean="0"/>
              <a:t>продају</a:t>
            </a:r>
            <a:endParaRPr lang="sr-Latn-RS" sz="2000" b="1" i="1"/>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44</a:t>
            </a:fld>
            <a:endParaRPr lang="sr-Latn-RS"/>
          </a:p>
        </p:txBody>
      </p:sp>
      <p:graphicFrame>
        <p:nvGraphicFramePr>
          <p:cNvPr id="4" name="Table 3"/>
          <p:cNvGraphicFramePr>
            <a:graphicFrameLocks noGrp="1"/>
          </p:cNvGraphicFramePr>
          <p:nvPr>
            <p:extLst>
              <p:ext uri="{D42A27DB-BD31-4B8C-83A1-F6EECF244321}">
                <p14:modId xmlns:p14="http://schemas.microsoft.com/office/powerpoint/2010/main" val="969335724"/>
              </p:ext>
            </p:extLst>
          </p:nvPr>
        </p:nvGraphicFramePr>
        <p:xfrm>
          <a:off x="107504" y="2132852"/>
          <a:ext cx="8928992" cy="4608516"/>
        </p:xfrm>
        <a:graphic>
          <a:graphicData uri="http://schemas.openxmlformats.org/drawingml/2006/table">
            <a:tbl>
              <a:tblPr firstRow="1" firstCol="1" bandRow="1">
                <a:tableStyleId>{5C22544A-7EE6-4342-B048-85BDC9FD1C3A}</a:tableStyleId>
              </a:tblPr>
              <a:tblGrid>
                <a:gridCol w="2418822"/>
                <a:gridCol w="3022884"/>
                <a:gridCol w="1157574"/>
                <a:gridCol w="1080458"/>
                <a:gridCol w="1249254"/>
              </a:tblGrid>
              <a:tr h="384043">
                <a:tc>
                  <a:txBody>
                    <a:bodyPr/>
                    <a:lstStyle/>
                    <a:p>
                      <a:pPr algn="ctr">
                        <a:spcAft>
                          <a:spcPts val="0"/>
                        </a:spcAft>
                      </a:pPr>
                      <a:r>
                        <a:rPr lang="sr-Cyrl-CS" sz="1600">
                          <a:effectLst/>
                        </a:rPr>
                        <a:t>Назив правног лица</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Адреса правног лица</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%учешћа</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31.12.14</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30.06.15.</a:t>
                      </a:r>
                      <a:endParaRPr lang="sr-Latn-RS" sz="2800">
                        <a:effectLst/>
                        <a:latin typeface="Times New Roman"/>
                        <a:ea typeface="Times New Roman"/>
                      </a:endParaRPr>
                    </a:p>
                  </a:txBody>
                  <a:tcPr marL="68580" marR="68580" marT="0" marB="0" anchor="ctr"/>
                </a:tc>
              </a:tr>
              <a:tr h="384043">
                <a:tc gridSpan="5">
                  <a:txBody>
                    <a:bodyPr/>
                    <a:lstStyle/>
                    <a:p>
                      <a:pPr algn="ctr">
                        <a:spcAft>
                          <a:spcPts val="0"/>
                        </a:spcAft>
                      </a:pPr>
                      <a:r>
                        <a:rPr lang="sr-Cyrl-CS" sz="1600">
                          <a:effectLst/>
                        </a:rPr>
                        <a:t>Учешћа у капиталу банака и других правних лица</a:t>
                      </a:r>
                      <a:endParaRPr lang="sr-Latn-RS" sz="2800">
                        <a:effectLst/>
                        <a:latin typeface="Times New Roman"/>
                        <a:ea typeface="Times New Roman"/>
                      </a:endParaRPr>
                    </a:p>
                  </a:txBody>
                  <a:tcPr marL="68580" marR="68580" marT="0" marB="0" anchor="ctr"/>
                </a:tc>
                <a:tc hMerge="1">
                  <a:txBody>
                    <a:bodyPr/>
                    <a:lstStyle/>
                    <a:p>
                      <a:endParaRPr lang="sr-Latn-RS"/>
                    </a:p>
                  </a:txBody>
                  <a:tcPr/>
                </a:tc>
                <a:tc hMerge="1">
                  <a:txBody>
                    <a:bodyPr/>
                    <a:lstStyle/>
                    <a:p>
                      <a:endParaRPr lang="sr-Latn-RS"/>
                    </a:p>
                  </a:txBody>
                  <a:tcPr/>
                </a:tc>
                <a:tc hMerge="1">
                  <a:txBody>
                    <a:bodyPr/>
                    <a:lstStyle/>
                    <a:p>
                      <a:endParaRPr lang="sr-Latn-RS"/>
                    </a:p>
                  </a:txBody>
                  <a:tcPr/>
                </a:tc>
                <a:tc hMerge="1">
                  <a:txBody>
                    <a:bodyPr/>
                    <a:lstStyle/>
                    <a:p>
                      <a:endParaRPr lang="sr-Latn-RS"/>
                    </a:p>
                  </a:txBody>
                  <a:tcPr/>
                </a:tc>
              </a:tr>
              <a:tr h="384043">
                <a:tc>
                  <a:txBody>
                    <a:bodyPr/>
                    <a:lstStyle/>
                    <a:p>
                      <a:pPr>
                        <a:spcAft>
                          <a:spcPts val="0"/>
                        </a:spcAft>
                      </a:pPr>
                      <a:r>
                        <a:rPr lang="sr-Cyrl-CS" sz="1600">
                          <a:effectLst/>
                        </a:rPr>
                        <a:t>Комерцијална </a:t>
                      </a:r>
                      <a:r>
                        <a:rPr lang="sr-Cyrl-CS" sz="1600" smtClean="0">
                          <a:effectLst/>
                        </a:rPr>
                        <a:t>банка</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Светог Саве 14, Београд</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Испод 1%</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37.901</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34,423</a:t>
                      </a:r>
                      <a:endParaRPr lang="sr-Latn-RS" sz="2800">
                        <a:effectLst/>
                        <a:latin typeface="Times New Roman"/>
                        <a:ea typeface="Times New Roman"/>
                      </a:endParaRPr>
                    </a:p>
                  </a:txBody>
                  <a:tcPr marL="68580" marR="68580" marT="0" marB="0" anchor="ctr"/>
                </a:tc>
              </a:tr>
              <a:tr h="384043">
                <a:tc>
                  <a:txBody>
                    <a:bodyPr/>
                    <a:lstStyle/>
                    <a:p>
                      <a:pPr>
                        <a:spcAft>
                          <a:spcPts val="0"/>
                        </a:spcAft>
                      </a:pPr>
                      <a:r>
                        <a:rPr lang="sr-Cyrl-CS" sz="1600">
                          <a:effectLst/>
                        </a:rPr>
                        <a:t>Дунав </a:t>
                      </a:r>
                      <a:r>
                        <a:rPr lang="sr-Cyrl-CS" sz="1600" smtClean="0">
                          <a:effectLst/>
                        </a:rPr>
                        <a:t>банка</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Београд</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16,40 %</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76.190</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76.190</a:t>
                      </a:r>
                      <a:endParaRPr lang="sr-Latn-RS" sz="2800">
                        <a:effectLst/>
                        <a:latin typeface="Times New Roman"/>
                        <a:ea typeface="Times New Roman"/>
                      </a:endParaRPr>
                    </a:p>
                  </a:txBody>
                  <a:tcPr marL="68580" marR="68580" marT="0" marB="0" anchor="ctr"/>
                </a:tc>
              </a:tr>
              <a:tr h="384043">
                <a:tc>
                  <a:txBody>
                    <a:bodyPr/>
                    <a:lstStyle/>
                    <a:p>
                      <a:pPr>
                        <a:spcAft>
                          <a:spcPts val="0"/>
                        </a:spcAft>
                      </a:pPr>
                      <a:r>
                        <a:rPr lang="sr-Cyrl-CS" sz="1600">
                          <a:effectLst/>
                        </a:rPr>
                        <a:t>Аеродром </a:t>
                      </a:r>
                      <a:r>
                        <a:rPr lang="sr-Cyrl-CS" sz="1600" smtClean="0">
                          <a:effectLst/>
                        </a:rPr>
                        <a:t>Н.Т.</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Београд</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Испод 1%</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26.594</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35,232</a:t>
                      </a:r>
                      <a:endParaRPr lang="sr-Latn-RS" sz="2800">
                        <a:effectLst/>
                        <a:latin typeface="Times New Roman"/>
                        <a:ea typeface="Times New Roman"/>
                      </a:endParaRPr>
                    </a:p>
                  </a:txBody>
                  <a:tcPr marL="68580" marR="68580" marT="0" marB="0" anchor="ctr"/>
                </a:tc>
              </a:tr>
              <a:tr h="384043">
                <a:tc>
                  <a:txBody>
                    <a:bodyPr/>
                    <a:lstStyle/>
                    <a:p>
                      <a:pPr algn="ctr">
                        <a:spcAft>
                          <a:spcPts val="0"/>
                        </a:spcAft>
                      </a:pPr>
                      <a:r>
                        <a:rPr lang="sr-Cyrl-CS" sz="1600">
                          <a:effectLst/>
                        </a:rPr>
                        <a:t> </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 </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Укупно</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140.685</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160.175</a:t>
                      </a:r>
                      <a:endParaRPr lang="sr-Latn-RS" sz="2800">
                        <a:effectLst/>
                        <a:latin typeface="Times New Roman"/>
                        <a:ea typeface="Times New Roman"/>
                      </a:endParaRPr>
                    </a:p>
                  </a:txBody>
                  <a:tcPr marL="68580" marR="68580" marT="0" marB="0" anchor="ctr"/>
                </a:tc>
              </a:tr>
              <a:tr h="384043">
                <a:tc gridSpan="5">
                  <a:txBody>
                    <a:bodyPr/>
                    <a:lstStyle/>
                    <a:p>
                      <a:pPr algn="ctr">
                        <a:spcAft>
                          <a:spcPts val="0"/>
                        </a:spcAft>
                      </a:pPr>
                      <a:r>
                        <a:rPr lang="sr-Cyrl-CS" sz="1600">
                          <a:effectLst/>
                        </a:rPr>
                        <a:t>Учешћа у капиталу осигуравајућих друштава</a:t>
                      </a:r>
                      <a:endParaRPr lang="sr-Latn-RS" sz="2800">
                        <a:effectLst/>
                        <a:latin typeface="Times New Roman"/>
                        <a:ea typeface="Times New Roman"/>
                      </a:endParaRPr>
                    </a:p>
                  </a:txBody>
                  <a:tcPr marL="68580" marR="68580" marT="0" marB="0" anchor="ctr"/>
                </a:tc>
                <a:tc hMerge="1">
                  <a:txBody>
                    <a:bodyPr/>
                    <a:lstStyle/>
                    <a:p>
                      <a:endParaRPr lang="sr-Latn-RS"/>
                    </a:p>
                  </a:txBody>
                  <a:tcPr/>
                </a:tc>
                <a:tc hMerge="1">
                  <a:txBody>
                    <a:bodyPr/>
                    <a:lstStyle/>
                    <a:p>
                      <a:endParaRPr lang="sr-Latn-RS"/>
                    </a:p>
                  </a:txBody>
                  <a:tcPr/>
                </a:tc>
                <a:tc hMerge="1">
                  <a:txBody>
                    <a:bodyPr/>
                    <a:lstStyle/>
                    <a:p>
                      <a:endParaRPr lang="sr-Latn-RS"/>
                    </a:p>
                  </a:txBody>
                  <a:tcPr/>
                </a:tc>
                <a:tc hMerge="1">
                  <a:txBody>
                    <a:bodyPr/>
                    <a:lstStyle/>
                    <a:p>
                      <a:endParaRPr lang="sr-Latn-RS"/>
                    </a:p>
                  </a:txBody>
                  <a:tcPr/>
                </a:tc>
              </a:tr>
              <a:tr h="384043">
                <a:tc>
                  <a:txBody>
                    <a:bodyPr/>
                    <a:lstStyle/>
                    <a:p>
                      <a:pPr>
                        <a:spcAft>
                          <a:spcPts val="0"/>
                        </a:spcAft>
                      </a:pPr>
                      <a:r>
                        <a:rPr lang="sr-Cyrl-CS" sz="1600">
                          <a:effectLst/>
                        </a:rPr>
                        <a:t>Ловћен осигурање </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Трг Слободе 13а, </a:t>
                      </a:r>
                      <a:r>
                        <a:rPr lang="sr-Cyrl-CS" sz="1600" smtClean="0">
                          <a:effectLst/>
                        </a:rPr>
                        <a:t>ЦГ</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Испод 1%</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2.307</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540</a:t>
                      </a:r>
                      <a:endParaRPr lang="sr-Latn-RS" sz="2800">
                        <a:effectLst/>
                        <a:latin typeface="Times New Roman"/>
                        <a:ea typeface="Times New Roman"/>
                      </a:endParaRPr>
                    </a:p>
                  </a:txBody>
                  <a:tcPr marL="68580" marR="68580" marT="0" marB="0" anchor="ctr"/>
                </a:tc>
              </a:tr>
              <a:tr h="384043">
                <a:tc>
                  <a:txBody>
                    <a:bodyPr/>
                    <a:lstStyle/>
                    <a:p>
                      <a:pPr>
                        <a:spcAft>
                          <a:spcPts val="0"/>
                        </a:spcAft>
                      </a:pPr>
                      <a:r>
                        <a:rPr lang="sr-Cyrl-CS" sz="1600">
                          <a:effectLst/>
                        </a:rPr>
                        <a:t>Босна РЕ а.д.</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Деспићева 4, </a:t>
                      </a:r>
                      <a:r>
                        <a:rPr lang="sr-Cyrl-CS" sz="1600" smtClean="0">
                          <a:effectLst/>
                        </a:rPr>
                        <a:t>БиХ</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Испод 1%</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3.842</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10.098</a:t>
                      </a:r>
                      <a:endParaRPr lang="sr-Latn-RS" sz="2800">
                        <a:effectLst/>
                        <a:latin typeface="Times New Roman"/>
                        <a:ea typeface="Times New Roman"/>
                      </a:endParaRPr>
                    </a:p>
                  </a:txBody>
                  <a:tcPr marL="68580" marR="68580" marT="0" marB="0" anchor="ctr"/>
                </a:tc>
              </a:tr>
              <a:tr h="384043">
                <a:tc>
                  <a:txBody>
                    <a:bodyPr/>
                    <a:lstStyle/>
                    <a:p>
                      <a:pPr>
                        <a:spcAft>
                          <a:spcPts val="0"/>
                        </a:spcAft>
                      </a:pPr>
                      <a:r>
                        <a:rPr lang="sr-Cyrl-CS" sz="1600">
                          <a:effectLst/>
                        </a:rPr>
                        <a:t>Swiss осигурање а.д.</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Бул. Ј. Броза 23 а, </a:t>
                      </a:r>
                      <a:r>
                        <a:rPr lang="sr-Cyrl-CS" sz="1600" smtClean="0">
                          <a:effectLst/>
                        </a:rPr>
                        <a:t>ЦГ</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Испод 1%</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684</a:t>
                      </a:r>
                      <a:endParaRPr lang="sr-Latn-RS" sz="2800">
                        <a:effectLst/>
                        <a:latin typeface="Times New Roman"/>
                        <a:ea typeface="Times New Roman"/>
                      </a:endParaRPr>
                    </a:p>
                  </a:txBody>
                  <a:tcPr marL="68580" marR="68580" marT="0" marB="0" anchor="ctr"/>
                </a:tc>
                <a:tc>
                  <a:txBody>
                    <a:bodyPr/>
                    <a:lstStyle/>
                    <a:p>
                      <a:pPr algn="ctr">
                        <a:spcAft>
                          <a:spcPts val="0"/>
                        </a:spcAft>
                      </a:pPr>
                      <a:r>
                        <a:rPr lang="sr-Cyrl-CS" sz="1600">
                          <a:effectLst/>
                        </a:rPr>
                        <a:t>3.691</a:t>
                      </a:r>
                      <a:endParaRPr lang="sr-Latn-RS" sz="2800">
                        <a:effectLst/>
                        <a:latin typeface="Times New Roman"/>
                        <a:ea typeface="Times New Roman"/>
                      </a:endParaRPr>
                    </a:p>
                  </a:txBody>
                  <a:tcPr marL="68580" marR="68580" marT="0" marB="0" anchor="ctr"/>
                </a:tc>
              </a:tr>
              <a:tr h="384043">
                <a:tc gridSpan="3">
                  <a:txBody>
                    <a:bodyPr/>
                    <a:lstStyle/>
                    <a:p>
                      <a:pPr algn="ctr">
                        <a:spcAft>
                          <a:spcPts val="0"/>
                        </a:spcAft>
                      </a:pPr>
                      <a:r>
                        <a:rPr lang="sr-Cyrl-CS" sz="1600">
                          <a:effectLst/>
                        </a:rPr>
                        <a:t>Укупно</a:t>
                      </a:r>
                      <a:endParaRPr lang="sr-Latn-RS" sz="2800">
                        <a:effectLst/>
                        <a:latin typeface="Times New Roman"/>
                        <a:ea typeface="Times New Roman"/>
                      </a:endParaRPr>
                    </a:p>
                  </a:txBody>
                  <a:tcPr marL="68580" marR="68580" marT="0" marB="0" anchor="ctr"/>
                </a:tc>
                <a:tc hMerge="1">
                  <a:txBody>
                    <a:bodyPr/>
                    <a:lstStyle/>
                    <a:p>
                      <a:endParaRPr lang="sr-Latn-RS"/>
                    </a:p>
                  </a:txBody>
                  <a:tcPr/>
                </a:tc>
                <a:tc hMerge="1">
                  <a:txBody>
                    <a:bodyPr/>
                    <a:lstStyle/>
                    <a:p>
                      <a:endParaRPr lang="sr-Latn-RS"/>
                    </a:p>
                  </a:txBody>
                  <a:tcPr/>
                </a:tc>
                <a:tc>
                  <a:txBody>
                    <a:bodyPr/>
                    <a:lstStyle/>
                    <a:p>
                      <a:pPr algn="ctr">
                        <a:spcAft>
                          <a:spcPts val="0"/>
                        </a:spcAft>
                      </a:pPr>
                      <a:r>
                        <a:rPr lang="sr-Cyrl-CS" sz="1600" b="1">
                          <a:solidFill>
                            <a:schemeClr val="bg1"/>
                          </a:solidFill>
                          <a:effectLst/>
                        </a:rPr>
                        <a:t>6.833</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Cyrl-CS" sz="1600" b="1">
                          <a:solidFill>
                            <a:schemeClr val="bg1"/>
                          </a:solidFill>
                          <a:effectLst/>
                        </a:rPr>
                        <a:t>6.833</a:t>
                      </a:r>
                      <a:endParaRPr lang="sr-Latn-RS" sz="2800" b="1">
                        <a:solidFill>
                          <a:schemeClr val="bg1"/>
                        </a:solidFill>
                        <a:effectLst/>
                        <a:latin typeface="Times New Roman"/>
                        <a:ea typeface="Times New Roman"/>
                      </a:endParaRPr>
                    </a:p>
                  </a:txBody>
                  <a:tcPr marL="68580" marR="68580" marT="0" marB="0" anchor="ctr">
                    <a:solidFill>
                      <a:schemeClr val="accent1"/>
                    </a:solidFill>
                  </a:tcPr>
                </a:tc>
              </a:tr>
              <a:tr h="384043">
                <a:tc gridSpan="3">
                  <a:txBody>
                    <a:bodyPr/>
                    <a:lstStyle/>
                    <a:p>
                      <a:pPr algn="ctr">
                        <a:spcAft>
                          <a:spcPts val="0"/>
                        </a:spcAft>
                      </a:pPr>
                      <a:r>
                        <a:rPr lang="sr-Cyrl-CS" sz="1600">
                          <a:effectLst/>
                        </a:rPr>
                        <a:t>СВЕГА</a:t>
                      </a:r>
                      <a:endParaRPr lang="sr-Latn-RS" sz="2800">
                        <a:effectLst/>
                        <a:latin typeface="Times New Roman"/>
                        <a:ea typeface="Times New Roman"/>
                      </a:endParaRPr>
                    </a:p>
                  </a:txBody>
                  <a:tcPr marL="68580" marR="68580" marT="0" marB="0" anchor="ctr"/>
                </a:tc>
                <a:tc hMerge="1">
                  <a:txBody>
                    <a:bodyPr/>
                    <a:lstStyle/>
                    <a:p>
                      <a:endParaRPr lang="sr-Latn-RS"/>
                    </a:p>
                  </a:txBody>
                  <a:tcPr/>
                </a:tc>
                <a:tc hMerge="1">
                  <a:txBody>
                    <a:bodyPr/>
                    <a:lstStyle/>
                    <a:p>
                      <a:endParaRPr lang="sr-Latn-RS"/>
                    </a:p>
                  </a:txBody>
                  <a:tcPr/>
                </a:tc>
                <a:tc>
                  <a:txBody>
                    <a:bodyPr/>
                    <a:lstStyle/>
                    <a:p>
                      <a:pPr algn="ctr">
                        <a:spcAft>
                          <a:spcPts val="0"/>
                        </a:spcAft>
                      </a:pPr>
                      <a:r>
                        <a:rPr lang="sr-Cyrl-CS" sz="1600" b="1">
                          <a:solidFill>
                            <a:schemeClr val="bg1"/>
                          </a:solidFill>
                          <a:effectLst/>
                        </a:rPr>
                        <a:t>147.518</a:t>
                      </a:r>
                      <a:endParaRPr lang="sr-Latn-RS" sz="28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ctr">
                        <a:spcAft>
                          <a:spcPts val="0"/>
                        </a:spcAft>
                      </a:pPr>
                      <a:r>
                        <a:rPr lang="sr-Cyrl-CS" sz="1600" b="1">
                          <a:solidFill>
                            <a:schemeClr val="bg1"/>
                          </a:solidFill>
                          <a:effectLst/>
                        </a:rPr>
                        <a:t>167.008</a:t>
                      </a:r>
                      <a:endParaRPr lang="sr-Latn-RS" sz="2800" b="1">
                        <a:solidFill>
                          <a:schemeClr val="bg1"/>
                        </a:solidFill>
                        <a:effectLst/>
                        <a:latin typeface="Times New Roman"/>
                        <a:ea typeface="Times New Roman"/>
                      </a:endParaRPr>
                    </a:p>
                  </a:txBody>
                  <a:tcPr marL="68580" marR="68580" marT="0" marB="0" anchor="ctr">
                    <a:solidFill>
                      <a:schemeClr val="accent1"/>
                    </a:solidFill>
                  </a:tcPr>
                </a:tc>
              </a:tr>
            </a:tbl>
          </a:graphicData>
        </a:graphic>
      </p:graphicFrame>
    </p:spTree>
    <p:extLst>
      <p:ext uri="{BB962C8B-B14F-4D97-AF65-F5344CB8AC3E}">
        <p14:creationId xmlns:p14="http://schemas.microsoft.com/office/powerpoint/2010/main" val="364573842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7. ИНВЕСТИЦИОНИ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ПОРТФОЛИО И ИНВЕСТИЦИОНА ПОЛИТИКА </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79512" y="1628800"/>
            <a:ext cx="8784976" cy="4824536"/>
          </a:xfrm>
        </p:spPr>
        <p:txBody>
          <a:bodyPr>
            <a:normAutofit lnSpcReduction="10000"/>
          </a:bodyPr>
          <a:lstStyle/>
          <a:p>
            <a:pPr marL="114300" indent="0">
              <a:buNone/>
            </a:pPr>
            <a:r>
              <a:rPr lang="sr-Cyrl-CS" sz="2000" b="1" i="1"/>
              <a:t>Хартије од вредности намењене </a:t>
            </a:r>
            <a:r>
              <a:rPr lang="sr-Cyrl-CS" sz="2000" b="1" i="1" smtClean="0"/>
              <a:t>трговању</a:t>
            </a:r>
          </a:p>
          <a:p>
            <a:pPr algn="just"/>
            <a:r>
              <a:rPr lang="sr-Cyrl-RS" sz="1600"/>
              <a:t>Дана 13.11.2014. године Друштво је купило 1.000 комада обвезница Републике Србије, номиналне вредности 1.000 ЕУР-а по комаду, и стопом приноса 3,60% на годишњем нивоу. Тржишна цена на дан куповине била је 1.035,10 ЕУР-а по комаду. Обвезнице доспевају 15.05.2016. године. Укупна камата до дана доспећа износи 54.990 ЕУР-а. Сагласно рачуноводственој политици Друштва ове ХОВ су разврстане на ХОВ намењене трговању, вреднују се по фер вредности, а осцилације фер вредности евидентирају се преко Биланса успеха. Вредност ових записа на дан 30.06.2015. године износи 1.013.180,90 ЕУР-а или 122.194 хиљада динара</a:t>
            </a:r>
            <a:r>
              <a:rPr lang="sr-Cyrl-RS" sz="1600" smtClean="0"/>
              <a:t>.</a:t>
            </a:r>
            <a:endParaRPr lang="sr-Latn-RS" sz="1600"/>
          </a:p>
          <a:p>
            <a:pPr algn="just"/>
            <a:r>
              <a:rPr lang="sr-Cyrl-RS" sz="1600"/>
              <a:t>Дана 05.01.2015. године Друштво је купило 583 комада записа Републике Србије номиналне вредности 1.000 ЕУР-а по комаду и стопом приноса од 2,51% на годишњем нивоу. Тржишна цена записа била је 974,88 ЕУР-а по комаду. Записи доспевају 11.01.2016. године. Укупна камата до дана доспећа износи 14.644,96 ЕУР-а. Сагласно рачуноводственој политици Друштва ове ХОВ су разврстане на ХОВ намењене трговању, вреднују се по фер вредности, а осцилације фер вредности евидентирају се преко Биланса успеха. Вредност ових записа на дан 30.06.2015. године износи 575.364,43 ЕУР-а или 69.391 хиљада динара</a:t>
            </a:r>
            <a:r>
              <a:rPr lang="sr-Cyrl-RS" sz="1600" smtClean="0"/>
              <a:t>.</a:t>
            </a:r>
            <a:endParaRPr lang="sr-Latn-RS" sz="1600"/>
          </a:p>
          <a:p>
            <a:pPr marL="114300" indent="0">
              <a:buNone/>
            </a:pPr>
            <a:endParaRPr lang="sr-Cyrl-CS" sz="2000" b="1" i="1" smtClean="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45</a:t>
            </a:fld>
            <a:endParaRPr lang="sr-Latn-RS"/>
          </a:p>
        </p:txBody>
      </p:sp>
    </p:spTree>
    <p:extLst>
      <p:ext uri="{BB962C8B-B14F-4D97-AF65-F5344CB8AC3E}">
        <p14:creationId xmlns:p14="http://schemas.microsoft.com/office/powerpoint/2010/main" val="2961415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7. ИНВЕСТИЦИОНИ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ПОРТФОЛИО И ИНВЕСТИЦИОНА ПОЛИТИКА </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79512" y="1628800"/>
            <a:ext cx="8784976" cy="4824536"/>
          </a:xfrm>
        </p:spPr>
        <p:txBody>
          <a:bodyPr>
            <a:normAutofit lnSpcReduction="10000"/>
          </a:bodyPr>
          <a:lstStyle/>
          <a:p>
            <a:pPr marL="114300" indent="0">
              <a:buNone/>
            </a:pPr>
            <a:r>
              <a:rPr lang="sr-Cyrl-CS" sz="2000" b="1" i="1"/>
              <a:t>Хартије од вредности намењене </a:t>
            </a:r>
            <a:r>
              <a:rPr lang="sr-Cyrl-CS" sz="2000" b="1" i="1" smtClean="0"/>
              <a:t>трговању</a:t>
            </a:r>
          </a:p>
          <a:p>
            <a:pPr algn="just"/>
            <a:r>
              <a:rPr lang="sr-Cyrl-RS" sz="1600" smtClean="0"/>
              <a:t>Дана </a:t>
            </a:r>
            <a:r>
              <a:rPr lang="sr-Cyrl-RS" sz="1600"/>
              <a:t>24.04.2015. године Друштво је купило 999 комада обвезница Републике Србије номиналне вредности 1.000 ЕУР-а по комаду, и стопи приноса 3,90% на годишњем нивоу. Тржишна цена на дан куповине била је 988,88 ЕУР-а по комаду. Обвезнице доспевају 24.04.2018. године.  Укупна камата до дана доспећа износи 116.003,88 ЕУР-а. Сагласно рачуноводственој политици Друштва ове ХОВ су разврстане на ХОВ намењене трговању, вреднују се по фер вредности, а осцилације фер вредности евидентирају се преко Биланса успеха. Вредност ових записа на дан 30.06.2015. године износи 994.832,77 ЕУР-а или 119.981 хиљада динара</a:t>
            </a:r>
            <a:r>
              <a:rPr lang="sr-Cyrl-RS" sz="1600" smtClean="0"/>
              <a:t>.</a:t>
            </a:r>
            <a:endParaRPr lang="sr-Latn-RS" sz="1600"/>
          </a:p>
          <a:p>
            <a:pPr algn="just"/>
            <a:r>
              <a:rPr lang="sr-Cyrl-RS" sz="1600"/>
              <a:t>Дана 15.06.2015. године Друштво је купило 4.060. записа Републике Србије номиналне вредности 1.000 ЕУР-а по комаду и стопи приноса од 1,61% на годишњем нивоу. Тржишна цена записа на дан куповине износила је 983,88 ЕУР-а по комаду. Записи доспевају 22.06.2016. године. Укупна камата до дана доспећа износи 165.447,20 ЕУР-а. Сагласно рачуноводственој политици Друштва ове ХОВ су разврстане на ХОВ намењене трговању, вреднују се по фер вредности, а осцилације фер вредности евидентирају се преко Биланса успеха.  Вредност ових записа на дан 30.06.2015. године износи 3.995.943,25 ЕУР-а или 481.928 хиљада динара.</a:t>
            </a:r>
            <a:endParaRPr lang="sr-Latn-RS" sz="1600"/>
          </a:p>
          <a:p>
            <a:pPr marL="114300" indent="0">
              <a:buNone/>
            </a:pPr>
            <a:endParaRPr lang="sr-Cyrl-CS" sz="2000" b="1" i="1" smtClean="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46</a:t>
            </a:fld>
            <a:endParaRPr lang="sr-Latn-RS"/>
          </a:p>
        </p:txBody>
      </p:sp>
    </p:spTree>
    <p:extLst>
      <p:ext uri="{BB962C8B-B14F-4D97-AF65-F5344CB8AC3E}">
        <p14:creationId xmlns:p14="http://schemas.microsoft.com/office/powerpoint/2010/main" val="22559714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7. ИНВЕСТИЦИОНИ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ПОРТФОЛИО И ИНВЕСТИЦИОНА ПОЛИТИКА </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79512" y="1700808"/>
            <a:ext cx="8784976" cy="4896544"/>
          </a:xfrm>
        </p:spPr>
        <p:txBody>
          <a:bodyPr/>
          <a:lstStyle/>
          <a:p>
            <a:pPr marL="114300" indent="0">
              <a:buNone/>
            </a:pPr>
            <a:r>
              <a:rPr lang="sr-Cyrl-CS" sz="2000" b="1" i="1"/>
              <a:t>Краткорочни депозити</a:t>
            </a:r>
            <a:endParaRPr lang="sr-Latn-RS" sz="2000" b="1" i="1"/>
          </a:p>
          <a:p>
            <a:pPr marL="114300" indent="0">
              <a:buNone/>
            </a:pPr>
            <a:endParaRPr lang="sr-Latn-RS" sz="2000" b="1" i="1">
              <a:solidFill>
                <a:schemeClr val="accent2">
                  <a:lumMod val="50000"/>
                </a:schemeClr>
              </a:solidFill>
            </a:endParaRPr>
          </a:p>
          <a:p>
            <a:pPr marL="114300" indent="0" algn="ctr">
              <a:buNone/>
            </a:pPr>
            <a:endParaRPr lang="sr-Cyrl-RS" sz="2000" smtClean="0">
              <a:solidFill>
                <a:schemeClr val="accent1">
                  <a:lumMod val="50000"/>
                </a:schemeClr>
              </a:solidFill>
            </a:endParaRPr>
          </a:p>
          <a:p>
            <a:pPr marL="114300" indent="0" algn="ctr">
              <a:buNone/>
            </a:pPr>
            <a:endParaRPr lang="sr-Cyrl-RS" sz="2000">
              <a:solidFill>
                <a:schemeClr val="accent1">
                  <a:lumMod val="50000"/>
                </a:schemeClr>
              </a:solidFill>
            </a:endParaRPr>
          </a:p>
          <a:p>
            <a:pPr marL="114300" indent="0" algn="ctr">
              <a:buNone/>
            </a:pPr>
            <a:endParaRPr lang="sr-Cyrl-RS" sz="2000" smtClean="0">
              <a:solidFill>
                <a:schemeClr val="accent1">
                  <a:lumMod val="50000"/>
                </a:schemeClr>
              </a:solidFill>
            </a:endParaRPr>
          </a:p>
          <a:p>
            <a:pPr marL="114300" indent="0" algn="ctr">
              <a:buNone/>
            </a:pPr>
            <a:endParaRPr lang="sr-Cyrl-RS" sz="2000">
              <a:solidFill>
                <a:schemeClr val="accent1">
                  <a:lumMod val="50000"/>
                </a:schemeClr>
              </a:solidFill>
            </a:endParaRPr>
          </a:p>
          <a:p>
            <a:pPr marL="114300" indent="0" algn="ctr">
              <a:buNone/>
            </a:pPr>
            <a:endParaRPr lang="sr-Cyrl-RS" sz="2000" smtClean="0">
              <a:solidFill>
                <a:schemeClr val="accent1">
                  <a:lumMod val="50000"/>
                </a:schemeClr>
              </a:solidFill>
            </a:endParaRPr>
          </a:p>
          <a:p>
            <a:pPr marL="114300" indent="0" algn="ctr">
              <a:buNone/>
            </a:pPr>
            <a:endParaRPr lang="sr-Latn-RS" sz="2000">
              <a:solidFill>
                <a:schemeClr val="accent1">
                  <a:lumMod val="50000"/>
                </a:schemeClr>
              </a:solidFill>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47</a:t>
            </a:fld>
            <a:endParaRPr lang="sr-Latn-RS"/>
          </a:p>
        </p:txBody>
      </p:sp>
      <p:graphicFrame>
        <p:nvGraphicFramePr>
          <p:cNvPr id="7" name="Table 6"/>
          <p:cNvGraphicFramePr>
            <a:graphicFrameLocks noGrp="1"/>
          </p:cNvGraphicFramePr>
          <p:nvPr>
            <p:extLst>
              <p:ext uri="{D42A27DB-BD31-4B8C-83A1-F6EECF244321}">
                <p14:modId xmlns:p14="http://schemas.microsoft.com/office/powerpoint/2010/main" val="3038819374"/>
              </p:ext>
            </p:extLst>
          </p:nvPr>
        </p:nvGraphicFramePr>
        <p:xfrm>
          <a:off x="107504" y="2060848"/>
          <a:ext cx="8856984" cy="1440160"/>
        </p:xfrm>
        <a:graphic>
          <a:graphicData uri="http://schemas.openxmlformats.org/drawingml/2006/table">
            <a:tbl>
              <a:tblPr firstRow="1" lastRow="1">
                <a:tableStyleId>{5C22544A-7EE6-4342-B048-85BDC9FD1C3A}</a:tableStyleId>
              </a:tblPr>
              <a:tblGrid>
                <a:gridCol w="6906072"/>
                <a:gridCol w="1950912"/>
              </a:tblGrid>
              <a:tr h="360040">
                <a:tc>
                  <a:txBody>
                    <a:bodyPr/>
                    <a:lstStyle/>
                    <a:p>
                      <a:pPr algn="just">
                        <a:spcAft>
                          <a:spcPts val="0"/>
                        </a:spcAft>
                      </a:pPr>
                      <a:r>
                        <a:rPr lang="sr-Cyrl-CS" sz="1800">
                          <a:effectLst/>
                        </a:rPr>
                        <a:t>Краткорочни депозити код банака</a:t>
                      </a:r>
                      <a:endParaRPr lang="sr-Latn-RS" sz="1800">
                        <a:effectLst/>
                        <a:latin typeface="Calibri"/>
                        <a:ea typeface="Times New Roman"/>
                      </a:endParaRPr>
                    </a:p>
                  </a:txBody>
                  <a:tcPr marL="68580" marR="68580" marT="0" marB="0" anchor="ctr"/>
                </a:tc>
                <a:tc>
                  <a:txBody>
                    <a:bodyPr/>
                    <a:lstStyle/>
                    <a:p>
                      <a:pPr algn="ctr">
                        <a:spcAft>
                          <a:spcPts val="0"/>
                        </a:spcAft>
                      </a:pPr>
                      <a:r>
                        <a:rPr lang="sr-Cyrl-CS" sz="1800">
                          <a:effectLst/>
                        </a:rPr>
                        <a:t>Износ</a:t>
                      </a:r>
                      <a:endParaRPr lang="sr-Latn-RS" sz="2000">
                        <a:effectLst/>
                        <a:latin typeface="Times New Roman"/>
                        <a:ea typeface="Times New Roman"/>
                      </a:endParaRPr>
                    </a:p>
                  </a:txBody>
                  <a:tcPr marL="68580" marR="68580" marT="0" marB="0" anchor="ctr"/>
                </a:tc>
              </a:tr>
              <a:tr h="360040">
                <a:tc>
                  <a:txBody>
                    <a:bodyPr/>
                    <a:lstStyle/>
                    <a:p>
                      <a:pPr algn="just">
                        <a:spcAft>
                          <a:spcPts val="0"/>
                        </a:spcAft>
                      </a:pPr>
                      <a:r>
                        <a:rPr lang="sr-Cyrl-CS" sz="1800">
                          <a:effectLst/>
                        </a:rPr>
                        <a:t>Еуробанк ЕФГ</a:t>
                      </a:r>
                      <a:endParaRPr lang="sr-Latn-RS" sz="1800">
                        <a:effectLst/>
                        <a:latin typeface="Calibri"/>
                        <a:ea typeface="Times New Roman"/>
                      </a:endParaRPr>
                    </a:p>
                  </a:txBody>
                  <a:tcPr marL="68580" marR="68580" marT="0" marB="0" anchor="ctr"/>
                </a:tc>
                <a:tc>
                  <a:txBody>
                    <a:bodyPr/>
                    <a:lstStyle/>
                    <a:p>
                      <a:pPr algn="r">
                        <a:spcAft>
                          <a:spcPts val="0"/>
                        </a:spcAft>
                      </a:pPr>
                      <a:r>
                        <a:rPr lang="sr-Cyrl-CS" sz="1800">
                          <a:effectLst/>
                        </a:rPr>
                        <a:t>251.404</a:t>
                      </a:r>
                      <a:endParaRPr lang="sr-Latn-RS" sz="1800">
                        <a:effectLst/>
                        <a:latin typeface="Calibri"/>
                        <a:ea typeface="Times New Roman"/>
                      </a:endParaRPr>
                    </a:p>
                  </a:txBody>
                  <a:tcPr marL="68580" marR="68580" marT="0" marB="0" anchor="ctr"/>
                </a:tc>
              </a:tr>
              <a:tr h="360040">
                <a:tc>
                  <a:txBody>
                    <a:bodyPr/>
                    <a:lstStyle/>
                    <a:p>
                      <a:pPr algn="just">
                        <a:spcAft>
                          <a:spcPts val="0"/>
                        </a:spcAft>
                      </a:pPr>
                      <a:r>
                        <a:rPr lang="sr-Cyrl-CS" sz="1800">
                          <a:effectLst/>
                        </a:rPr>
                        <a:t>ОТП банка</a:t>
                      </a:r>
                      <a:endParaRPr lang="sr-Latn-RS" sz="1800">
                        <a:effectLst/>
                        <a:latin typeface="Calibri"/>
                        <a:ea typeface="Times New Roman"/>
                      </a:endParaRPr>
                    </a:p>
                  </a:txBody>
                  <a:tcPr marL="68580" marR="68580" marT="0" marB="0" anchor="ctr"/>
                </a:tc>
                <a:tc>
                  <a:txBody>
                    <a:bodyPr/>
                    <a:lstStyle/>
                    <a:p>
                      <a:pPr algn="r">
                        <a:spcAft>
                          <a:spcPts val="0"/>
                        </a:spcAft>
                      </a:pPr>
                      <a:r>
                        <a:rPr lang="sr-Cyrl-CS" sz="1800">
                          <a:effectLst/>
                        </a:rPr>
                        <a:t>128.090</a:t>
                      </a:r>
                      <a:endParaRPr lang="sr-Latn-RS" sz="1800">
                        <a:effectLst/>
                        <a:latin typeface="Calibri"/>
                        <a:ea typeface="Times New Roman"/>
                      </a:endParaRPr>
                    </a:p>
                  </a:txBody>
                  <a:tcPr marL="68580" marR="68580" marT="0" marB="0" anchor="ctr"/>
                </a:tc>
              </a:tr>
              <a:tr h="360040">
                <a:tc>
                  <a:txBody>
                    <a:bodyPr/>
                    <a:lstStyle/>
                    <a:p>
                      <a:pPr algn="just">
                        <a:spcAft>
                          <a:spcPts val="0"/>
                        </a:spcAft>
                      </a:pPr>
                      <a:r>
                        <a:rPr lang="sr-Cyrl-CS" sz="1800">
                          <a:effectLst/>
                        </a:rPr>
                        <a:t>Свега:</a:t>
                      </a:r>
                      <a:endParaRPr lang="sr-Latn-RS" sz="1800">
                        <a:effectLst/>
                        <a:latin typeface="Calibri"/>
                        <a:ea typeface="Times New Roman"/>
                      </a:endParaRPr>
                    </a:p>
                  </a:txBody>
                  <a:tcPr marL="68580" marR="68580" marT="0" marB="0" anchor="ctr"/>
                </a:tc>
                <a:tc>
                  <a:txBody>
                    <a:bodyPr/>
                    <a:lstStyle/>
                    <a:p>
                      <a:pPr algn="r">
                        <a:spcAft>
                          <a:spcPts val="0"/>
                        </a:spcAft>
                      </a:pPr>
                      <a:r>
                        <a:rPr lang="sr-Cyrl-CS" sz="1800">
                          <a:effectLst/>
                        </a:rPr>
                        <a:t>379.464</a:t>
                      </a:r>
                      <a:endParaRPr lang="sr-Latn-RS" sz="1800">
                        <a:effectLst/>
                        <a:latin typeface="Calibri"/>
                        <a:ea typeface="Times New Roman"/>
                      </a:endParaRPr>
                    </a:p>
                  </a:txBody>
                  <a:tcPr marL="68580" marR="68580" marT="0" marB="0" anchor="ctr"/>
                </a:tc>
              </a:tr>
            </a:tbl>
          </a:graphicData>
        </a:graphic>
      </p:graphicFrame>
      <p:sp>
        <p:nvSpPr>
          <p:cNvPr id="8" name="Rectangle 7"/>
          <p:cNvSpPr/>
          <p:nvPr/>
        </p:nvSpPr>
        <p:spPr>
          <a:xfrm>
            <a:off x="179512" y="3573015"/>
            <a:ext cx="8784976" cy="2585323"/>
          </a:xfrm>
          <a:prstGeom prst="rect">
            <a:avLst/>
          </a:prstGeom>
        </p:spPr>
        <p:txBody>
          <a:bodyPr wrap="square">
            <a:spAutoFit/>
          </a:bodyPr>
          <a:lstStyle/>
          <a:p>
            <a:pPr algn="just"/>
            <a:r>
              <a:rPr lang="sr-Cyrl-RS"/>
              <a:t>На дан 30.06.2015. године Друштво има орочене  депозите</a:t>
            </a:r>
            <a:r>
              <a:rPr lang="sr-Cyrl-RS" smtClean="0"/>
              <a:t>:</a:t>
            </a:r>
          </a:p>
          <a:p>
            <a:pPr algn="just"/>
            <a:endParaRPr lang="sr-Latn-RS"/>
          </a:p>
          <a:p>
            <a:pPr algn="just"/>
            <a:r>
              <a:rPr lang="sr-Cyrl-RS"/>
              <a:t>•	Код ОТП банке 1.051.434,38 ЕУР-а. Средства су орочена на период од 6 месеци са каматном стопом од 2,0% и обезбеђена меницама и меничним овлашћењима. </a:t>
            </a:r>
            <a:endParaRPr lang="sr-Cyrl-RS" smtClean="0"/>
          </a:p>
          <a:p>
            <a:pPr algn="just"/>
            <a:endParaRPr lang="sr-Latn-RS"/>
          </a:p>
          <a:p>
            <a:pPr algn="just"/>
            <a:r>
              <a:rPr lang="sr-Cyrl-RS"/>
              <a:t>•	Код ЕФГ банке 2.067.358,76 ЕУР-а. Средства су орочена на период од 3 месеца са каматном стопом од 1,75% и обезбеђена су залогом на хартијама од вредности за које гарантује држава</a:t>
            </a:r>
            <a:r>
              <a:rPr lang="sr-Cyrl-CS"/>
              <a:t>.</a:t>
            </a:r>
            <a:endParaRPr lang="sr-Latn-RS"/>
          </a:p>
        </p:txBody>
      </p:sp>
    </p:spTree>
    <p:extLst>
      <p:ext uri="{BB962C8B-B14F-4D97-AF65-F5344CB8AC3E}">
        <p14:creationId xmlns:p14="http://schemas.microsoft.com/office/powerpoint/2010/main" val="11461172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7. ИНВЕСТИЦИОНИ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ПОРТФОЛИО И ИНВЕСТИЦИОНА ПОЛИТИКА </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79512" y="1752600"/>
            <a:ext cx="8784976" cy="4772744"/>
          </a:xfrm>
        </p:spPr>
        <p:txBody>
          <a:bodyPr/>
          <a:lstStyle/>
          <a:p>
            <a:pPr marL="114300" indent="0">
              <a:buNone/>
            </a:pPr>
            <a:r>
              <a:rPr lang="sr-Cyrl-CS" sz="2000" b="1" i="1"/>
              <a:t>Готовина и готовински еквиваленти</a:t>
            </a:r>
            <a:endParaRPr lang="sr-Latn-RS" sz="2000" b="1" i="1"/>
          </a:p>
          <a:p>
            <a:pPr marL="114300" indent="0" algn="ctr">
              <a:buNone/>
            </a:pPr>
            <a:endParaRPr lang="sr-Cyrl-RS" sz="2000" smtClean="0">
              <a:solidFill>
                <a:schemeClr val="accent1">
                  <a:lumMod val="50000"/>
                </a:schemeClr>
              </a:solidFill>
            </a:endParaRPr>
          </a:p>
          <a:p>
            <a:pPr marL="114300" indent="0" algn="ctr">
              <a:buNone/>
            </a:pPr>
            <a:endParaRPr lang="sr-Cyrl-RS" sz="2000">
              <a:solidFill>
                <a:schemeClr val="accent1">
                  <a:lumMod val="50000"/>
                </a:schemeClr>
              </a:solidFill>
            </a:endParaRPr>
          </a:p>
          <a:p>
            <a:pPr marL="114300" indent="0" algn="ctr">
              <a:buNone/>
            </a:pPr>
            <a:endParaRPr lang="sr-Cyrl-RS" sz="2000" smtClean="0">
              <a:solidFill>
                <a:schemeClr val="accent1">
                  <a:lumMod val="50000"/>
                </a:schemeClr>
              </a:solidFill>
            </a:endParaRPr>
          </a:p>
          <a:p>
            <a:pPr marL="114300" indent="0" algn="ctr">
              <a:buNone/>
            </a:pPr>
            <a:endParaRPr lang="sr-Cyrl-RS" sz="2000">
              <a:solidFill>
                <a:schemeClr val="accent1">
                  <a:lumMod val="50000"/>
                </a:schemeClr>
              </a:solidFill>
            </a:endParaRPr>
          </a:p>
          <a:p>
            <a:pPr marL="114300" indent="0">
              <a:buNone/>
            </a:pPr>
            <a:endParaRPr lang="sr-Cyrl-RS" sz="2000" smtClean="0"/>
          </a:p>
          <a:p>
            <a:pPr marL="114300" indent="0">
              <a:buNone/>
            </a:pPr>
            <a:endParaRPr lang="ru-RU" sz="2000" smtClean="0"/>
          </a:p>
          <a:p>
            <a:pPr algn="just"/>
            <a:r>
              <a:rPr lang="sr-Cyrl-RS" sz="2000"/>
              <a:t>У 2015. години је ниво депозита  у односу на претходну годину је мањи за 15,15% .</a:t>
            </a:r>
            <a:endParaRPr lang="sr-Latn-RS" sz="2000"/>
          </a:p>
          <a:p>
            <a:pPr algn="just"/>
            <a:r>
              <a:rPr lang="sr-Cyrl-RS" sz="2000"/>
              <a:t>Камате на средства по виђењу за динарска средства кретале су се за првих шест месеци у распону од </a:t>
            </a:r>
            <a:r>
              <a:rPr lang="sr-Cyrl-RS" sz="2000" smtClean="0"/>
              <a:t>4,50 - 6,00</a:t>
            </a:r>
            <a:r>
              <a:rPr lang="sr-Cyrl-RS" sz="2000"/>
              <a:t>%, за ЕУР-е од </a:t>
            </a:r>
            <a:r>
              <a:rPr lang="sr-Cyrl-RS" sz="2000" smtClean="0"/>
              <a:t>0,10 - 1,00</a:t>
            </a:r>
            <a:r>
              <a:rPr lang="sr-Cyrl-RS" sz="2000"/>
              <a:t>% 1% и УСД од 0,20</a:t>
            </a:r>
            <a:r>
              <a:rPr lang="sr-Cyrl-RS" sz="2000" smtClean="0"/>
              <a:t>% - </a:t>
            </a:r>
            <a:r>
              <a:rPr lang="sr-Cyrl-RS" sz="2000"/>
              <a:t>0,50%.</a:t>
            </a:r>
            <a:endParaRPr lang="sr-Latn-RS" sz="2000"/>
          </a:p>
          <a:p>
            <a:pPr marL="114300" indent="0" algn="just">
              <a:buNone/>
            </a:pPr>
            <a:endParaRPr lang="sr-Cyrl-RS" sz="2000" smtClean="0">
              <a:solidFill>
                <a:schemeClr val="accent1">
                  <a:lumMod val="50000"/>
                </a:schemeClr>
              </a:solidFill>
            </a:endParaRPr>
          </a:p>
          <a:p>
            <a:pPr marL="114300" indent="0" algn="ctr">
              <a:buNone/>
            </a:pPr>
            <a:endParaRPr lang="sr-Latn-RS" sz="2000">
              <a:solidFill>
                <a:schemeClr val="accent1">
                  <a:lumMod val="50000"/>
                </a:schemeClr>
              </a:solidFill>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48</a:t>
            </a:fld>
            <a:endParaRPr lang="sr-Latn-RS"/>
          </a:p>
        </p:txBody>
      </p:sp>
      <p:graphicFrame>
        <p:nvGraphicFramePr>
          <p:cNvPr id="4" name="Table 3"/>
          <p:cNvGraphicFramePr>
            <a:graphicFrameLocks noGrp="1"/>
          </p:cNvGraphicFramePr>
          <p:nvPr>
            <p:extLst>
              <p:ext uri="{D42A27DB-BD31-4B8C-83A1-F6EECF244321}">
                <p14:modId xmlns:p14="http://schemas.microsoft.com/office/powerpoint/2010/main" val="1180182395"/>
              </p:ext>
            </p:extLst>
          </p:nvPr>
        </p:nvGraphicFramePr>
        <p:xfrm>
          <a:off x="179513" y="2204861"/>
          <a:ext cx="8784974" cy="1728195"/>
        </p:xfrm>
        <a:graphic>
          <a:graphicData uri="http://schemas.openxmlformats.org/drawingml/2006/table">
            <a:tbl>
              <a:tblPr firstRow="1" firstCol="1" lastRow="1" bandRow="1">
                <a:tableStyleId>{5C22544A-7EE6-4342-B048-85BDC9FD1C3A}</a:tableStyleId>
              </a:tblPr>
              <a:tblGrid>
                <a:gridCol w="4540307"/>
                <a:gridCol w="1489422"/>
                <a:gridCol w="1362186"/>
                <a:gridCol w="1393059"/>
              </a:tblGrid>
              <a:tr h="332255">
                <a:tc>
                  <a:txBody>
                    <a:bodyPr/>
                    <a:lstStyle/>
                    <a:p>
                      <a:pPr algn="ctr">
                        <a:spcAft>
                          <a:spcPts val="0"/>
                        </a:spcAft>
                      </a:pPr>
                      <a:r>
                        <a:rPr lang="sr-Cyrl-CS" sz="1600">
                          <a:effectLst/>
                          <a:latin typeface="+mn-lt"/>
                        </a:rPr>
                        <a:t>Позиција</a:t>
                      </a:r>
                      <a:endParaRPr lang="sr-Latn-RS" sz="1600">
                        <a:solidFill>
                          <a:srgbClr val="365F91"/>
                        </a:solidFill>
                        <a:effectLst/>
                        <a:latin typeface="+mn-lt"/>
                        <a:ea typeface="Times New Roman"/>
                      </a:endParaRPr>
                    </a:p>
                  </a:txBody>
                  <a:tcPr marL="68580" marR="68580" marT="0" marB="0" anchor="ctr"/>
                </a:tc>
                <a:tc>
                  <a:txBody>
                    <a:bodyPr/>
                    <a:lstStyle/>
                    <a:p>
                      <a:pPr algn="ctr">
                        <a:spcAft>
                          <a:spcPts val="0"/>
                        </a:spcAft>
                      </a:pPr>
                      <a:r>
                        <a:rPr lang="sr-Cyrl-CS" sz="1600">
                          <a:effectLst/>
                          <a:latin typeface="+mn-lt"/>
                        </a:rPr>
                        <a:t>31.12.2014.</a:t>
                      </a:r>
                      <a:endParaRPr lang="sr-Latn-RS" sz="1600">
                        <a:solidFill>
                          <a:srgbClr val="365F91"/>
                        </a:solidFill>
                        <a:effectLst/>
                        <a:latin typeface="+mn-lt"/>
                        <a:ea typeface="Times New Roman"/>
                      </a:endParaRPr>
                    </a:p>
                  </a:txBody>
                  <a:tcPr marL="68580" marR="68580" marT="0" marB="0" anchor="ctr"/>
                </a:tc>
                <a:tc>
                  <a:txBody>
                    <a:bodyPr/>
                    <a:lstStyle/>
                    <a:p>
                      <a:pPr algn="ctr">
                        <a:spcAft>
                          <a:spcPts val="0"/>
                        </a:spcAft>
                      </a:pPr>
                      <a:r>
                        <a:rPr lang="sr-Cyrl-CS" sz="1600">
                          <a:effectLst/>
                          <a:latin typeface="+mn-lt"/>
                        </a:rPr>
                        <a:t>30.06.2015</a:t>
                      </a:r>
                      <a:endParaRPr lang="sr-Latn-RS" sz="1600">
                        <a:solidFill>
                          <a:srgbClr val="365F91"/>
                        </a:solidFill>
                        <a:effectLst/>
                        <a:latin typeface="+mn-lt"/>
                        <a:ea typeface="Times New Roman"/>
                      </a:endParaRPr>
                    </a:p>
                  </a:txBody>
                  <a:tcPr marL="68580" marR="68580" marT="0" marB="0" anchor="ctr"/>
                </a:tc>
                <a:tc>
                  <a:txBody>
                    <a:bodyPr/>
                    <a:lstStyle/>
                    <a:p>
                      <a:pPr algn="ctr">
                        <a:spcAft>
                          <a:spcPts val="0"/>
                        </a:spcAft>
                      </a:pPr>
                      <a:r>
                        <a:rPr lang="sr-Cyrl-CS" sz="1600">
                          <a:effectLst/>
                          <a:latin typeface="+mn-lt"/>
                        </a:rPr>
                        <a:t>индекс</a:t>
                      </a:r>
                      <a:endParaRPr lang="sr-Latn-RS" sz="1600">
                        <a:solidFill>
                          <a:srgbClr val="365F91"/>
                        </a:solidFill>
                        <a:effectLst/>
                        <a:latin typeface="+mn-lt"/>
                        <a:ea typeface="Times New Roman"/>
                      </a:endParaRPr>
                    </a:p>
                  </a:txBody>
                  <a:tcPr marL="68580" marR="68580" marT="0" marB="0" anchor="ctr"/>
                </a:tc>
              </a:tr>
              <a:tr h="332255">
                <a:tc>
                  <a:txBody>
                    <a:bodyPr/>
                    <a:lstStyle/>
                    <a:p>
                      <a:pPr>
                        <a:spcAft>
                          <a:spcPts val="0"/>
                        </a:spcAft>
                      </a:pPr>
                      <a:r>
                        <a:rPr lang="sr-Cyrl-CS" sz="1600">
                          <a:effectLst/>
                          <a:latin typeface="+mn-lt"/>
                        </a:rPr>
                        <a:t>Девизни текући рачуни</a:t>
                      </a:r>
                      <a:endParaRPr lang="sr-Latn-RS" sz="1600">
                        <a:solidFill>
                          <a:srgbClr val="365F91"/>
                        </a:solidFill>
                        <a:effectLst/>
                        <a:latin typeface="+mn-lt"/>
                        <a:ea typeface="Times New Roman"/>
                      </a:endParaRPr>
                    </a:p>
                  </a:txBody>
                  <a:tcPr marL="68580" marR="68580" marT="0" marB="0" anchor="ctr"/>
                </a:tc>
                <a:tc>
                  <a:txBody>
                    <a:bodyPr/>
                    <a:lstStyle/>
                    <a:p>
                      <a:pPr algn="r">
                        <a:spcAft>
                          <a:spcPts val="0"/>
                        </a:spcAft>
                      </a:pPr>
                      <a:r>
                        <a:rPr lang="sr-Cyrl-CS" sz="1600">
                          <a:effectLst/>
                          <a:latin typeface="+mn-lt"/>
                        </a:rPr>
                        <a:t>703,906</a:t>
                      </a:r>
                      <a:endParaRPr lang="sr-Latn-RS" sz="1600">
                        <a:solidFill>
                          <a:srgbClr val="365F91"/>
                        </a:solidFill>
                        <a:effectLst/>
                        <a:latin typeface="+mn-lt"/>
                        <a:ea typeface="Times New Roman"/>
                      </a:endParaRPr>
                    </a:p>
                  </a:txBody>
                  <a:tcPr marL="68580" marR="68580" marT="0" marB="0" anchor="ctr"/>
                </a:tc>
                <a:tc>
                  <a:txBody>
                    <a:bodyPr/>
                    <a:lstStyle/>
                    <a:p>
                      <a:pPr algn="r">
                        <a:spcAft>
                          <a:spcPts val="0"/>
                        </a:spcAft>
                      </a:pPr>
                      <a:r>
                        <a:rPr lang="sr-Cyrl-CS" sz="1600">
                          <a:effectLst/>
                          <a:latin typeface="+mn-lt"/>
                        </a:rPr>
                        <a:t>691.296</a:t>
                      </a:r>
                      <a:endParaRPr lang="sr-Latn-RS" sz="1600">
                        <a:solidFill>
                          <a:srgbClr val="365F91"/>
                        </a:solidFill>
                        <a:effectLst/>
                        <a:latin typeface="+mn-lt"/>
                        <a:ea typeface="Times New Roman"/>
                      </a:endParaRPr>
                    </a:p>
                  </a:txBody>
                  <a:tcPr marL="68580" marR="68580" marT="0" marB="0" anchor="ctr"/>
                </a:tc>
                <a:tc>
                  <a:txBody>
                    <a:bodyPr/>
                    <a:lstStyle/>
                    <a:p>
                      <a:pPr algn="ctr">
                        <a:spcAft>
                          <a:spcPts val="0"/>
                        </a:spcAft>
                      </a:pPr>
                      <a:r>
                        <a:rPr lang="sr-Cyrl-CS" sz="1600">
                          <a:effectLst/>
                          <a:latin typeface="+mn-lt"/>
                        </a:rPr>
                        <a:t>98,20%</a:t>
                      </a:r>
                      <a:endParaRPr lang="sr-Latn-RS" sz="1600">
                        <a:solidFill>
                          <a:srgbClr val="365F91"/>
                        </a:solidFill>
                        <a:effectLst/>
                        <a:latin typeface="+mn-lt"/>
                        <a:ea typeface="Times New Roman"/>
                      </a:endParaRPr>
                    </a:p>
                  </a:txBody>
                  <a:tcPr marL="68580" marR="68580" marT="0" marB="0" anchor="ctr"/>
                </a:tc>
              </a:tr>
              <a:tr h="332255">
                <a:tc>
                  <a:txBody>
                    <a:bodyPr/>
                    <a:lstStyle/>
                    <a:p>
                      <a:pPr>
                        <a:spcAft>
                          <a:spcPts val="0"/>
                        </a:spcAft>
                      </a:pPr>
                      <a:r>
                        <a:rPr lang="sr-Cyrl-CS" sz="1600">
                          <a:effectLst/>
                          <a:latin typeface="+mn-lt"/>
                        </a:rPr>
                        <a:t>Динарски текући рачуни</a:t>
                      </a:r>
                      <a:endParaRPr lang="sr-Latn-RS" sz="1600">
                        <a:solidFill>
                          <a:srgbClr val="365F91"/>
                        </a:solidFill>
                        <a:effectLst/>
                        <a:latin typeface="+mn-lt"/>
                        <a:ea typeface="Times New Roman"/>
                      </a:endParaRPr>
                    </a:p>
                  </a:txBody>
                  <a:tcPr marL="68580" marR="68580" marT="0" marB="0" anchor="ctr"/>
                </a:tc>
                <a:tc>
                  <a:txBody>
                    <a:bodyPr/>
                    <a:lstStyle/>
                    <a:p>
                      <a:pPr algn="r">
                        <a:spcAft>
                          <a:spcPts val="0"/>
                        </a:spcAft>
                      </a:pPr>
                      <a:r>
                        <a:rPr lang="sr-Cyrl-CS" sz="1600">
                          <a:effectLst/>
                          <a:latin typeface="+mn-lt"/>
                        </a:rPr>
                        <a:t>70,195</a:t>
                      </a:r>
                      <a:endParaRPr lang="sr-Latn-RS" sz="1600">
                        <a:solidFill>
                          <a:srgbClr val="365F91"/>
                        </a:solidFill>
                        <a:effectLst/>
                        <a:latin typeface="+mn-lt"/>
                        <a:ea typeface="Times New Roman"/>
                      </a:endParaRPr>
                    </a:p>
                  </a:txBody>
                  <a:tcPr marL="68580" marR="68580" marT="0" marB="0" anchor="ctr"/>
                </a:tc>
                <a:tc>
                  <a:txBody>
                    <a:bodyPr/>
                    <a:lstStyle/>
                    <a:p>
                      <a:pPr algn="r">
                        <a:spcAft>
                          <a:spcPts val="0"/>
                        </a:spcAft>
                      </a:pPr>
                      <a:r>
                        <a:rPr lang="sr-Cyrl-CS" sz="1600">
                          <a:effectLst/>
                          <a:latin typeface="+mn-lt"/>
                        </a:rPr>
                        <a:t>23,923</a:t>
                      </a:r>
                      <a:endParaRPr lang="sr-Latn-RS" sz="1600">
                        <a:solidFill>
                          <a:srgbClr val="365F91"/>
                        </a:solidFill>
                        <a:effectLst/>
                        <a:latin typeface="+mn-lt"/>
                        <a:ea typeface="Times New Roman"/>
                      </a:endParaRPr>
                    </a:p>
                  </a:txBody>
                  <a:tcPr marL="68580" marR="68580" marT="0" marB="0" anchor="ctr"/>
                </a:tc>
                <a:tc>
                  <a:txBody>
                    <a:bodyPr/>
                    <a:lstStyle/>
                    <a:p>
                      <a:pPr algn="ctr">
                        <a:spcAft>
                          <a:spcPts val="0"/>
                        </a:spcAft>
                      </a:pPr>
                      <a:r>
                        <a:rPr lang="sr-Cyrl-CS" sz="1600">
                          <a:effectLst/>
                          <a:latin typeface="+mn-lt"/>
                        </a:rPr>
                        <a:t>34,08%</a:t>
                      </a:r>
                      <a:endParaRPr lang="sr-Latn-RS" sz="1600">
                        <a:solidFill>
                          <a:srgbClr val="365F91"/>
                        </a:solidFill>
                        <a:effectLst/>
                        <a:latin typeface="+mn-lt"/>
                        <a:ea typeface="Times New Roman"/>
                      </a:endParaRPr>
                    </a:p>
                  </a:txBody>
                  <a:tcPr marL="68580" marR="68580" marT="0" marB="0" anchor="ctr"/>
                </a:tc>
              </a:tr>
              <a:tr h="332255">
                <a:tc>
                  <a:txBody>
                    <a:bodyPr/>
                    <a:lstStyle/>
                    <a:p>
                      <a:pPr>
                        <a:spcAft>
                          <a:spcPts val="0"/>
                        </a:spcAft>
                      </a:pPr>
                      <a:r>
                        <a:rPr lang="sr-Cyrl-CS" sz="1600">
                          <a:effectLst/>
                          <a:latin typeface="+mn-lt"/>
                        </a:rPr>
                        <a:t>Остала новчана средства</a:t>
                      </a:r>
                      <a:endParaRPr lang="sr-Latn-RS" sz="1600">
                        <a:solidFill>
                          <a:srgbClr val="365F91"/>
                        </a:solidFill>
                        <a:effectLst/>
                        <a:latin typeface="+mn-lt"/>
                        <a:ea typeface="Times New Roman"/>
                      </a:endParaRPr>
                    </a:p>
                  </a:txBody>
                  <a:tcPr marL="68580" marR="68580" marT="0" marB="0" anchor="ctr"/>
                </a:tc>
                <a:tc>
                  <a:txBody>
                    <a:bodyPr/>
                    <a:lstStyle/>
                    <a:p>
                      <a:pPr algn="r">
                        <a:spcAft>
                          <a:spcPts val="0"/>
                        </a:spcAft>
                      </a:pPr>
                      <a:r>
                        <a:rPr lang="sr-Cyrl-CS" sz="1600">
                          <a:effectLst/>
                          <a:latin typeface="+mn-lt"/>
                        </a:rPr>
                        <a:t>68,780</a:t>
                      </a:r>
                      <a:endParaRPr lang="sr-Latn-RS" sz="1600">
                        <a:solidFill>
                          <a:srgbClr val="365F91"/>
                        </a:solidFill>
                        <a:effectLst/>
                        <a:latin typeface="+mn-lt"/>
                        <a:ea typeface="Times New Roman"/>
                      </a:endParaRPr>
                    </a:p>
                  </a:txBody>
                  <a:tcPr marL="68580" marR="68580" marT="0" marB="0" anchor="ctr"/>
                </a:tc>
                <a:tc>
                  <a:txBody>
                    <a:bodyPr/>
                    <a:lstStyle/>
                    <a:p>
                      <a:pPr algn="r">
                        <a:spcAft>
                          <a:spcPts val="0"/>
                        </a:spcAft>
                      </a:pPr>
                      <a:r>
                        <a:rPr lang="sr-Cyrl-CS" sz="1600">
                          <a:effectLst/>
                          <a:latin typeface="+mn-lt"/>
                        </a:rPr>
                        <a:t>0</a:t>
                      </a:r>
                      <a:endParaRPr lang="sr-Latn-RS" sz="1600">
                        <a:solidFill>
                          <a:srgbClr val="365F91"/>
                        </a:solidFill>
                        <a:effectLst/>
                        <a:latin typeface="+mn-lt"/>
                        <a:ea typeface="Times New Roman"/>
                      </a:endParaRPr>
                    </a:p>
                  </a:txBody>
                  <a:tcPr marL="68580" marR="68580" marT="0" marB="0" anchor="ctr"/>
                </a:tc>
                <a:tc>
                  <a:txBody>
                    <a:bodyPr/>
                    <a:lstStyle/>
                    <a:p>
                      <a:endParaRPr lang="sr-Latn-RS" sz="1600">
                        <a:solidFill>
                          <a:srgbClr val="365F91"/>
                        </a:solidFill>
                        <a:effectLst/>
                        <a:latin typeface="+mn-lt"/>
                      </a:endParaRPr>
                    </a:p>
                  </a:txBody>
                  <a:tcPr marL="68580" marR="68580" marT="0" marB="0" anchor="ctr"/>
                </a:tc>
              </a:tr>
              <a:tr h="399175">
                <a:tc>
                  <a:txBody>
                    <a:bodyPr/>
                    <a:lstStyle/>
                    <a:p>
                      <a:pPr>
                        <a:spcAft>
                          <a:spcPts val="0"/>
                        </a:spcAft>
                      </a:pPr>
                      <a:r>
                        <a:rPr lang="sr-Cyrl-CS" sz="1600">
                          <a:effectLst/>
                          <a:latin typeface="+mn-lt"/>
                        </a:rPr>
                        <a:t>Свега</a:t>
                      </a:r>
                      <a:endParaRPr lang="sr-Latn-RS" sz="1600">
                        <a:solidFill>
                          <a:srgbClr val="365F91"/>
                        </a:solidFill>
                        <a:effectLst/>
                        <a:latin typeface="+mn-lt"/>
                        <a:ea typeface="Times New Roman"/>
                      </a:endParaRPr>
                    </a:p>
                  </a:txBody>
                  <a:tcPr marL="68580" marR="68580" marT="0" marB="0" anchor="ctr"/>
                </a:tc>
                <a:tc>
                  <a:txBody>
                    <a:bodyPr/>
                    <a:lstStyle/>
                    <a:p>
                      <a:pPr algn="r">
                        <a:spcAft>
                          <a:spcPts val="0"/>
                        </a:spcAft>
                      </a:pPr>
                      <a:r>
                        <a:rPr lang="sr-Cyrl-CS" sz="1600">
                          <a:effectLst/>
                          <a:latin typeface="+mn-lt"/>
                        </a:rPr>
                        <a:t>842,881</a:t>
                      </a:r>
                      <a:endParaRPr lang="sr-Latn-RS" sz="1600">
                        <a:solidFill>
                          <a:srgbClr val="365F91"/>
                        </a:solidFill>
                        <a:effectLst/>
                        <a:latin typeface="+mn-lt"/>
                        <a:ea typeface="Times New Roman"/>
                      </a:endParaRPr>
                    </a:p>
                  </a:txBody>
                  <a:tcPr marL="68580" marR="68580" marT="0" marB="0" anchor="ctr"/>
                </a:tc>
                <a:tc>
                  <a:txBody>
                    <a:bodyPr/>
                    <a:lstStyle/>
                    <a:p>
                      <a:pPr algn="r">
                        <a:spcAft>
                          <a:spcPts val="0"/>
                        </a:spcAft>
                      </a:pPr>
                      <a:r>
                        <a:rPr lang="sr-Cyrl-CS" sz="1600">
                          <a:effectLst/>
                          <a:latin typeface="+mn-lt"/>
                        </a:rPr>
                        <a:t>715.219</a:t>
                      </a:r>
                      <a:endParaRPr lang="sr-Latn-RS" sz="1600">
                        <a:solidFill>
                          <a:srgbClr val="365F91"/>
                        </a:solidFill>
                        <a:effectLst/>
                        <a:latin typeface="+mn-lt"/>
                        <a:ea typeface="Times New Roman"/>
                      </a:endParaRPr>
                    </a:p>
                  </a:txBody>
                  <a:tcPr marL="68580" marR="68580" marT="0" marB="0" anchor="ctr"/>
                </a:tc>
                <a:tc>
                  <a:txBody>
                    <a:bodyPr/>
                    <a:lstStyle/>
                    <a:p>
                      <a:pPr algn="ctr">
                        <a:spcAft>
                          <a:spcPts val="0"/>
                        </a:spcAft>
                      </a:pPr>
                      <a:r>
                        <a:rPr lang="sr-Cyrl-CS" sz="1600">
                          <a:effectLst/>
                          <a:latin typeface="+mn-lt"/>
                        </a:rPr>
                        <a:t>84,85%</a:t>
                      </a:r>
                      <a:endParaRPr lang="sr-Latn-RS" sz="1600">
                        <a:solidFill>
                          <a:srgbClr val="365F91"/>
                        </a:solidFill>
                        <a:effectLst/>
                        <a:latin typeface="+mn-lt"/>
                        <a:ea typeface="Times New Roman"/>
                      </a:endParaRPr>
                    </a:p>
                  </a:txBody>
                  <a:tcPr marL="68580" marR="68580" marT="0" marB="0" anchor="ctr"/>
                </a:tc>
              </a:tr>
            </a:tbl>
          </a:graphicData>
        </a:graphic>
      </p:graphicFrame>
    </p:spTree>
    <p:extLst>
      <p:ext uri="{BB962C8B-B14F-4D97-AF65-F5344CB8AC3E}">
        <p14:creationId xmlns:p14="http://schemas.microsoft.com/office/powerpoint/2010/main" val="13253710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7. ИНВЕСТИЦИОНИ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ПОРТФОЛИО И ИНВЕСТИЦИОНА ПОЛИТИКА </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79512" y="1772816"/>
            <a:ext cx="8784976" cy="4824536"/>
          </a:xfrm>
        </p:spPr>
        <p:txBody>
          <a:bodyPr/>
          <a:lstStyle/>
          <a:p>
            <a:pPr marL="114300" indent="0">
              <a:buNone/>
            </a:pPr>
            <a:r>
              <a:rPr lang="sr-Cyrl-CS" sz="2000" b="1" i="1"/>
              <a:t>Остварени приходи од инвестирања</a:t>
            </a:r>
            <a:endParaRPr lang="sr-Latn-RS" sz="2000" b="1" i="1"/>
          </a:p>
          <a:p>
            <a:pPr marL="114300" indent="0" algn="ctr">
              <a:buNone/>
            </a:pPr>
            <a:endParaRPr lang="sr-Cyrl-RS" sz="2000" smtClean="0">
              <a:solidFill>
                <a:schemeClr val="accent1">
                  <a:lumMod val="50000"/>
                </a:schemeClr>
              </a:solidFill>
            </a:endParaRPr>
          </a:p>
          <a:p>
            <a:pPr marL="114300" indent="0" algn="ctr">
              <a:buNone/>
            </a:pPr>
            <a:endParaRPr lang="sr-Cyrl-RS" sz="2000">
              <a:solidFill>
                <a:schemeClr val="accent1">
                  <a:lumMod val="50000"/>
                </a:schemeClr>
              </a:solidFill>
            </a:endParaRPr>
          </a:p>
          <a:p>
            <a:pPr marL="114300" indent="0" algn="ctr">
              <a:buNone/>
            </a:pPr>
            <a:endParaRPr lang="sr-Cyrl-RS" sz="2000" smtClean="0">
              <a:solidFill>
                <a:schemeClr val="accent1">
                  <a:lumMod val="50000"/>
                </a:schemeClr>
              </a:solidFill>
            </a:endParaRPr>
          </a:p>
          <a:p>
            <a:pPr marL="114300" indent="0" algn="ctr">
              <a:buNone/>
            </a:pPr>
            <a:endParaRPr lang="sr-Cyrl-RS" sz="2000">
              <a:solidFill>
                <a:schemeClr val="accent1">
                  <a:lumMod val="50000"/>
                </a:schemeClr>
              </a:solidFill>
            </a:endParaRPr>
          </a:p>
          <a:p>
            <a:pPr marL="114300" indent="0">
              <a:buNone/>
            </a:pPr>
            <a:endParaRPr lang="sr-Cyrl-RS" sz="2000" smtClean="0"/>
          </a:p>
          <a:p>
            <a:pPr marL="114300" indent="0">
              <a:buNone/>
            </a:pPr>
            <a:endParaRPr lang="ru-RU" sz="2000" smtClean="0"/>
          </a:p>
          <a:p>
            <a:pPr marL="114300" indent="0" algn="ctr">
              <a:buNone/>
            </a:pPr>
            <a:endParaRPr lang="sr-Cyrl-RS" sz="2000" smtClean="0">
              <a:solidFill>
                <a:schemeClr val="accent1">
                  <a:lumMod val="50000"/>
                </a:schemeClr>
              </a:solidFill>
            </a:endParaRPr>
          </a:p>
          <a:p>
            <a:pPr marL="114300" indent="0" algn="ctr">
              <a:buNone/>
            </a:pPr>
            <a:endParaRPr lang="sr-Latn-RS" sz="2000">
              <a:solidFill>
                <a:schemeClr val="accent1">
                  <a:lumMod val="50000"/>
                </a:schemeClr>
              </a:solidFill>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49</a:t>
            </a:fld>
            <a:endParaRPr lang="sr-Latn-RS"/>
          </a:p>
        </p:txBody>
      </p:sp>
      <p:graphicFrame>
        <p:nvGraphicFramePr>
          <p:cNvPr id="7" name="Table 6"/>
          <p:cNvGraphicFramePr>
            <a:graphicFrameLocks noGrp="1"/>
          </p:cNvGraphicFramePr>
          <p:nvPr>
            <p:extLst>
              <p:ext uri="{D42A27DB-BD31-4B8C-83A1-F6EECF244321}">
                <p14:modId xmlns:p14="http://schemas.microsoft.com/office/powerpoint/2010/main" val="1443482869"/>
              </p:ext>
            </p:extLst>
          </p:nvPr>
        </p:nvGraphicFramePr>
        <p:xfrm>
          <a:off x="179514" y="2276872"/>
          <a:ext cx="8712965" cy="1800112"/>
        </p:xfrm>
        <a:graphic>
          <a:graphicData uri="http://schemas.openxmlformats.org/drawingml/2006/table">
            <a:tbl>
              <a:tblPr firstRow="1" firstCol="1" lastRow="1" bandRow="1">
                <a:tableStyleId>{5C22544A-7EE6-4342-B048-85BDC9FD1C3A}</a:tableStyleId>
              </a:tblPr>
              <a:tblGrid>
                <a:gridCol w="3282130"/>
                <a:gridCol w="1110356"/>
                <a:gridCol w="1152128"/>
                <a:gridCol w="1109175"/>
                <a:gridCol w="1144499"/>
                <a:gridCol w="914677"/>
              </a:tblGrid>
              <a:tr h="656330">
                <a:tc>
                  <a:txBody>
                    <a:bodyPr/>
                    <a:lstStyle/>
                    <a:p>
                      <a:pPr algn="ctr">
                        <a:spcAft>
                          <a:spcPts val="0"/>
                        </a:spcAft>
                      </a:pPr>
                      <a:r>
                        <a:rPr lang="sr-Cyrl-CS" sz="1400">
                          <a:effectLst/>
                        </a:rPr>
                        <a:t>Позиција</a:t>
                      </a:r>
                      <a:endParaRPr lang="sr-Latn-RS" sz="14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400">
                          <a:effectLst/>
                        </a:rPr>
                        <a:t>30.06.2014.</a:t>
                      </a:r>
                      <a:endParaRPr lang="sr-Latn-RS" sz="14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400">
                          <a:effectLst/>
                        </a:rPr>
                        <a:t>структура у %</a:t>
                      </a:r>
                      <a:endParaRPr lang="sr-Latn-RS" sz="14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400">
                          <a:effectLst/>
                        </a:rPr>
                        <a:t>30.</a:t>
                      </a:r>
                      <a:r>
                        <a:rPr lang="sr-Latn-RS" sz="1400">
                          <a:effectLst/>
                        </a:rPr>
                        <a:t>0</a:t>
                      </a:r>
                      <a:r>
                        <a:rPr lang="sr-Cyrl-RS" sz="1400">
                          <a:effectLst/>
                        </a:rPr>
                        <a:t>6</a:t>
                      </a:r>
                      <a:r>
                        <a:rPr lang="sr-Latn-RS" sz="1400">
                          <a:effectLst/>
                        </a:rPr>
                        <a:t>.2015</a:t>
                      </a:r>
                      <a:endParaRPr lang="sr-Latn-RS" sz="14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400">
                          <a:effectLst/>
                        </a:rPr>
                        <a:t>структура у %</a:t>
                      </a:r>
                      <a:endParaRPr lang="sr-Latn-RS" sz="14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400">
                          <a:effectLst/>
                        </a:rPr>
                        <a:t>Индекс</a:t>
                      </a:r>
                      <a:endParaRPr lang="sr-Latn-RS" sz="1400">
                        <a:solidFill>
                          <a:srgbClr val="365F91"/>
                        </a:solidFill>
                        <a:effectLst/>
                        <a:latin typeface="Times New Roman"/>
                        <a:ea typeface="Times New Roman"/>
                      </a:endParaRPr>
                    </a:p>
                  </a:txBody>
                  <a:tcPr marL="68580" marR="68580" marT="0" marB="0" anchor="ctr"/>
                </a:tc>
              </a:tr>
              <a:tr h="396000">
                <a:tc>
                  <a:txBody>
                    <a:bodyPr/>
                    <a:lstStyle/>
                    <a:p>
                      <a:pPr>
                        <a:spcAft>
                          <a:spcPts val="0"/>
                        </a:spcAft>
                      </a:pPr>
                      <a:r>
                        <a:rPr lang="sr-Cyrl-CS" sz="1600">
                          <a:effectLst/>
                        </a:rPr>
                        <a:t>Камата</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27,359</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44,72%</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10,948</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24,95%</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70,83%</a:t>
                      </a:r>
                      <a:endParaRPr lang="sr-Latn-RS" sz="1600">
                        <a:solidFill>
                          <a:srgbClr val="365F91"/>
                        </a:solidFill>
                        <a:effectLst/>
                        <a:latin typeface="Times New Roman"/>
                        <a:ea typeface="Times New Roman"/>
                      </a:endParaRPr>
                    </a:p>
                  </a:txBody>
                  <a:tcPr marL="68580" marR="68580" marT="0" marB="0" anchor="ctr"/>
                </a:tc>
              </a:tr>
              <a:tr h="396000">
                <a:tc>
                  <a:txBody>
                    <a:bodyPr/>
                    <a:lstStyle/>
                    <a:p>
                      <a:pPr>
                        <a:spcAft>
                          <a:spcPts val="0"/>
                        </a:spcAft>
                      </a:pPr>
                      <a:r>
                        <a:rPr lang="sr-Cyrl-CS" sz="1600">
                          <a:effectLst/>
                        </a:rPr>
                        <a:t>Позитивне курсне разлике</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19,106</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55,28%</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32,940</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75,05%</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172,41%</a:t>
                      </a:r>
                      <a:endParaRPr lang="sr-Latn-RS" sz="1600">
                        <a:solidFill>
                          <a:srgbClr val="365F91"/>
                        </a:solidFill>
                        <a:effectLst/>
                        <a:latin typeface="Times New Roman"/>
                        <a:ea typeface="Times New Roman"/>
                      </a:endParaRPr>
                    </a:p>
                  </a:txBody>
                  <a:tcPr marL="68580" marR="68580" marT="0" marB="0" anchor="ctr"/>
                </a:tc>
              </a:tr>
              <a:tr h="351782">
                <a:tc>
                  <a:txBody>
                    <a:bodyPr/>
                    <a:lstStyle/>
                    <a:p>
                      <a:pPr algn="ctr">
                        <a:spcAft>
                          <a:spcPts val="0"/>
                        </a:spcAft>
                      </a:pPr>
                      <a:r>
                        <a:rPr lang="sr-Cyrl-CS" sz="1600">
                          <a:effectLst/>
                        </a:rPr>
                        <a:t>Укупно</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46,465</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100.00%</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43,888</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100.00%</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Cyrl-CS" sz="1600">
                          <a:effectLst/>
                        </a:rPr>
                        <a:t>94.45%</a:t>
                      </a:r>
                      <a:endParaRPr lang="sr-Latn-RS" sz="1600">
                        <a:solidFill>
                          <a:srgbClr val="365F91"/>
                        </a:solidFill>
                        <a:effectLst/>
                        <a:latin typeface="Times New Roman"/>
                        <a:ea typeface="Times New Roman"/>
                      </a:endParaRPr>
                    </a:p>
                  </a:txBody>
                  <a:tcPr marL="68580" marR="68580" marT="0" marB="0" anchor="ctr"/>
                </a:tc>
              </a:tr>
            </a:tbl>
          </a:graphicData>
        </a:graphic>
      </p:graphicFrame>
      <p:sp>
        <p:nvSpPr>
          <p:cNvPr id="8" name="Rectangle 7"/>
          <p:cNvSpPr/>
          <p:nvPr/>
        </p:nvSpPr>
        <p:spPr>
          <a:xfrm>
            <a:off x="179512" y="4221087"/>
            <a:ext cx="8784976" cy="1477328"/>
          </a:xfrm>
          <a:prstGeom prst="rect">
            <a:avLst/>
          </a:prstGeom>
        </p:spPr>
        <p:txBody>
          <a:bodyPr wrap="square">
            <a:spAutoFit/>
          </a:bodyPr>
          <a:lstStyle/>
          <a:p>
            <a:pPr algn="just"/>
            <a:r>
              <a:rPr lang="sr-Cyrl-RS"/>
              <a:t>Остварени приходи од инвестирања су у односу на 2014. годину мањи 5,55%, међутим ако посматрамо структуру она је значајно неповољнија јер је учешће прихода од камата мање за скоро 20% што је последица пада каматних стопа. Само у првом полугодишту је забележен пад каматних стопа за око 20%.</a:t>
            </a:r>
            <a:endParaRPr lang="sr-Latn-RS"/>
          </a:p>
        </p:txBody>
      </p:sp>
    </p:spTree>
    <p:extLst>
      <p:ext uri="{BB962C8B-B14F-4D97-AF65-F5344CB8AC3E}">
        <p14:creationId xmlns:p14="http://schemas.microsoft.com/office/powerpoint/2010/main" val="36430946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632848" cy="1330841"/>
          </a:xfrm>
        </p:spPr>
        <p:txBody>
          <a:bodyPr/>
          <a:lstStyle/>
          <a:p>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3.1. </a:t>
            </a:r>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ОСТВАРЕН</a:t>
            </a:r>
            <a:r>
              <a:rPr lang="sr-Latn-RS"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A</a:t>
            </a:r>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 ПРЕМИЈ</a:t>
            </a:r>
            <a:r>
              <a:rPr lang="sr-Latn-RS"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A</a:t>
            </a:r>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 </a:t>
            </a:r>
            <a:r>
              <a:rPr lang="sr-Cyrl-RS"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РЕОСИГУРАЊА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79512" y="1772816"/>
            <a:ext cx="8784976" cy="4608512"/>
          </a:xfrm>
        </p:spPr>
        <p:txBody>
          <a:bodyPr>
            <a:noAutofit/>
          </a:bodyPr>
          <a:lstStyle/>
          <a:p>
            <a:pPr algn="just"/>
            <a:r>
              <a:rPr lang="ru-RU" sz="2000"/>
              <a:t>Активна премија реосигурања остварена у периоду 01.01.2015. – 30.06.2015. године износи 1.697.600 хиљада динара, што је за 10,36% више у односу на исти период претходне године, док је у односу на планирану вредност већа за 0,13%.</a:t>
            </a:r>
          </a:p>
          <a:p>
            <a:pPr algn="just"/>
            <a:r>
              <a:rPr lang="ru-RU" sz="2000"/>
              <a:t>Пасивна премија у периоду 01.01.2015. – 30.06.2015. године износи 1.487.182 хиљада динара и већа је за 9,47% у односу на исти период претходне године, док је у односу на планиране вредности мања за 0,08%.</a:t>
            </a:r>
          </a:p>
          <a:p>
            <a:pPr algn="just"/>
            <a:r>
              <a:rPr lang="ru-RU" sz="2000"/>
              <a:t>Премија реосигурања у самопридржају Друштва у периоду 01.01.2015. – 30.06.2015. године износи 210.417 хиљада динара и већа је за 17,10% у односу на исти период претходне године, док је у односу на планиране вредности већа за 1,63</a:t>
            </a:r>
            <a:r>
              <a:rPr lang="ru-RU" sz="2000" smtClean="0"/>
              <a:t>%.</a:t>
            </a:r>
            <a:endParaRPr lang="ru-RU" sz="20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5</a:t>
            </a:fld>
            <a:endParaRPr lang="sr-Latn-RS"/>
          </a:p>
        </p:txBody>
      </p:sp>
    </p:spTree>
    <p:extLst>
      <p:ext uri="{BB962C8B-B14F-4D97-AF65-F5344CB8AC3E}">
        <p14:creationId xmlns:p14="http://schemas.microsoft.com/office/powerpoint/2010/main" val="33678886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8.</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техничка РЕЗЕРВА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ДРУШТВА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50</a:t>
            </a:fld>
            <a:endParaRPr lang="sr-Latn-RS"/>
          </a:p>
        </p:txBody>
      </p:sp>
      <p:graphicFrame>
        <p:nvGraphicFramePr>
          <p:cNvPr id="7" name="Table 6"/>
          <p:cNvGraphicFramePr>
            <a:graphicFrameLocks noGrp="1"/>
          </p:cNvGraphicFramePr>
          <p:nvPr>
            <p:extLst>
              <p:ext uri="{D42A27DB-BD31-4B8C-83A1-F6EECF244321}">
                <p14:modId xmlns:p14="http://schemas.microsoft.com/office/powerpoint/2010/main" val="381220233"/>
              </p:ext>
            </p:extLst>
          </p:nvPr>
        </p:nvGraphicFramePr>
        <p:xfrm>
          <a:off x="107504" y="1989224"/>
          <a:ext cx="8856982" cy="3456000"/>
        </p:xfrm>
        <a:graphic>
          <a:graphicData uri="http://schemas.openxmlformats.org/drawingml/2006/table">
            <a:tbl>
              <a:tblPr firstRow="1" firstCol="1" lastRow="1" bandRow="1">
                <a:tableStyleId>{5C22544A-7EE6-4342-B048-85BDC9FD1C3A}</a:tableStyleId>
              </a:tblPr>
              <a:tblGrid>
                <a:gridCol w="4002919"/>
                <a:gridCol w="1767022"/>
                <a:gridCol w="1767022"/>
                <a:gridCol w="1320019"/>
              </a:tblGrid>
              <a:tr h="576000">
                <a:tc>
                  <a:txBody>
                    <a:bodyPr/>
                    <a:lstStyle/>
                    <a:p>
                      <a:pPr>
                        <a:spcAft>
                          <a:spcPts val="0"/>
                        </a:spcAft>
                      </a:pPr>
                      <a:r>
                        <a:rPr lang="sr-Latn-RS" sz="1800" dirty="0">
                          <a:effectLst/>
                        </a:rPr>
                        <a:t> </a:t>
                      </a:r>
                      <a:endParaRPr lang="sr-Latn-RS" sz="1800" dirty="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30.6.2014</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30.6.2015</a:t>
                      </a:r>
                      <a:endParaRPr lang="sr-Latn-RS" sz="1800">
                        <a:solidFill>
                          <a:srgbClr val="365F91"/>
                        </a:solidFill>
                        <a:effectLst/>
                        <a:latin typeface="Times New Roman"/>
                        <a:ea typeface="Times New Roman"/>
                      </a:endParaRPr>
                    </a:p>
                  </a:txBody>
                  <a:tcPr marL="68580" marR="68580" marT="0" marB="0" anchor="ctr"/>
                </a:tc>
                <a:tc>
                  <a:txBody>
                    <a:bodyPr/>
                    <a:lstStyle/>
                    <a:p>
                      <a:pPr>
                        <a:spcAft>
                          <a:spcPts val="0"/>
                        </a:spcAft>
                      </a:pPr>
                      <a:r>
                        <a:rPr lang="sr-Latn-RS" sz="1800">
                          <a:effectLst/>
                        </a:rPr>
                        <a:t> </a:t>
                      </a:r>
                      <a:r>
                        <a:rPr lang="sr-Cyrl-RS" sz="1800">
                          <a:effectLst/>
                        </a:rPr>
                        <a:t>Индекс</a:t>
                      </a:r>
                      <a:endParaRPr lang="sr-Latn-RS" sz="1800">
                        <a:solidFill>
                          <a:srgbClr val="365F91"/>
                        </a:solidFill>
                        <a:effectLst/>
                        <a:latin typeface="Times New Roman"/>
                        <a:ea typeface="Times New Roman"/>
                      </a:endParaRPr>
                    </a:p>
                  </a:txBody>
                  <a:tcPr marL="68580" marR="68580" marT="0" marB="0" anchor="ctr"/>
                </a:tc>
              </a:tr>
              <a:tr h="576000">
                <a:tc>
                  <a:txBody>
                    <a:bodyPr/>
                    <a:lstStyle/>
                    <a:p>
                      <a:pPr>
                        <a:spcAft>
                          <a:spcPts val="0"/>
                        </a:spcAft>
                      </a:pPr>
                      <a:r>
                        <a:rPr lang="sr-Latn-RS" sz="1800">
                          <a:effectLst/>
                        </a:rPr>
                        <a:t>Математичка резерва</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Cyrl-RS" sz="1800">
                          <a:effectLst/>
                        </a:rPr>
                        <a:t>16,544</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a:effectLst/>
                        </a:rPr>
                        <a:t>17,424</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dirty="0" smtClean="0">
                          <a:effectLst/>
                        </a:rPr>
                        <a:t>105,31%</a:t>
                      </a:r>
                      <a:endParaRPr lang="sr-Latn-RS" sz="1800" dirty="0">
                        <a:solidFill>
                          <a:srgbClr val="365F91"/>
                        </a:solidFill>
                        <a:effectLst/>
                        <a:latin typeface="Times New Roman"/>
                        <a:ea typeface="Times New Roman"/>
                      </a:endParaRPr>
                    </a:p>
                  </a:txBody>
                  <a:tcPr marL="68580" marR="68580" marT="0" marB="0" anchor="ctr"/>
                </a:tc>
              </a:tr>
              <a:tr h="576000">
                <a:tc>
                  <a:txBody>
                    <a:bodyPr/>
                    <a:lstStyle/>
                    <a:p>
                      <a:pPr>
                        <a:spcAft>
                          <a:spcPts val="0"/>
                        </a:spcAft>
                      </a:pPr>
                      <a:r>
                        <a:rPr lang="sr-Latn-RS" sz="1800">
                          <a:effectLst/>
                        </a:rPr>
                        <a:t>Преносне премије</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Cyrl-RS" sz="1800">
                          <a:effectLst/>
                        </a:rPr>
                        <a:t>622,402</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a:effectLst/>
                        </a:rPr>
                        <a:t>777,394</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dirty="0" smtClean="0">
                          <a:effectLst/>
                        </a:rPr>
                        <a:t>124,90%</a:t>
                      </a:r>
                      <a:endParaRPr lang="sr-Latn-RS" sz="1800" dirty="0">
                        <a:solidFill>
                          <a:srgbClr val="365F91"/>
                        </a:solidFill>
                        <a:effectLst/>
                        <a:latin typeface="Times New Roman"/>
                        <a:ea typeface="Times New Roman"/>
                      </a:endParaRPr>
                    </a:p>
                  </a:txBody>
                  <a:tcPr marL="68580" marR="68580" marT="0" marB="0" anchor="ctr"/>
                </a:tc>
              </a:tr>
              <a:tr h="576000">
                <a:tc>
                  <a:txBody>
                    <a:bodyPr/>
                    <a:lstStyle/>
                    <a:p>
                      <a:pPr>
                        <a:spcAft>
                          <a:spcPts val="0"/>
                        </a:spcAft>
                      </a:pPr>
                      <a:r>
                        <a:rPr lang="sr-Cyrl-RS" sz="1800" smtClean="0">
                          <a:effectLst/>
                        </a:rPr>
                        <a:t>Р</a:t>
                      </a:r>
                      <a:r>
                        <a:rPr lang="sr-Latn-RS" sz="1800" smtClean="0">
                          <a:effectLst/>
                        </a:rPr>
                        <a:t>езерве </a:t>
                      </a:r>
                      <a:r>
                        <a:rPr lang="sr-Latn-RS" sz="1800">
                          <a:effectLst/>
                        </a:rPr>
                        <a:t>за изравнање ризика</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Cyrl-RS" sz="1800">
                          <a:effectLst/>
                        </a:rPr>
                        <a:t>199,453</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a:effectLst/>
                        </a:rPr>
                        <a:t>220,695</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dirty="0" smtClean="0">
                          <a:effectLst/>
                        </a:rPr>
                        <a:t>110,65%</a:t>
                      </a:r>
                      <a:endParaRPr lang="sr-Latn-RS" sz="1800" dirty="0">
                        <a:solidFill>
                          <a:srgbClr val="365F91"/>
                        </a:solidFill>
                        <a:effectLst/>
                        <a:latin typeface="Times New Roman"/>
                        <a:ea typeface="Times New Roman"/>
                      </a:endParaRPr>
                    </a:p>
                  </a:txBody>
                  <a:tcPr marL="68580" marR="68580" marT="0" marB="0" anchor="ctr"/>
                </a:tc>
              </a:tr>
              <a:tr h="576000">
                <a:tc>
                  <a:txBody>
                    <a:bodyPr/>
                    <a:lstStyle/>
                    <a:p>
                      <a:pPr>
                        <a:spcAft>
                          <a:spcPts val="0"/>
                        </a:spcAft>
                      </a:pPr>
                      <a:r>
                        <a:rPr lang="sr-Cyrl-RS" sz="1800" smtClean="0">
                          <a:effectLst/>
                        </a:rPr>
                        <a:t>Р</a:t>
                      </a:r>
                      <a:r>
                        <a:rPr lang="sr-Latn-RS" sz="1800" smtClean="0">
                          <a:effectLst/>
                        </a:rPr>
                        <a:t>езервисане </a:t>
                      </a:r>
                      <a:r>
                        <a:rPr lang="sr-Latn-RS" sz="1800">
                          <a:effectLst/>
                        </a:rPr>
                        <a:t>штете</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Cyrl-RS" sz="1800">
                          <a:effectLst/>
                        </a:rPr>
                        <a:t>1,729,851</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a:effectLst/>
                        </a:rPr>
                        <a:t>1,695,941</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dirty="0" smtClean="0">
                          <a:effectLst/>
                        </a:rPr>
                        <a:t>98,08%</a:t>
                      </a:r>
                      <a:endParaRPr lang="sr-Latn-RS" sz="1800" dirty="0">
                        <a:solidFill>
                          <a:srgbClr val="365F91"/>
                        </a:solidFill>
                        <a:effectLst/>
                        <a:latin typeface="Times New Roman"/>
                        <a:ea typeface="Times New Roman"/>
                      </a:endParaRPr>
                    </a:p>
                  </a:txBody>
                  <a:tcPr marL="68580" marR="68580" marT="0" marB="0" anchor="ctr"/>
                </a:tc>
              </a:tr>
              <a:tr h="576000">
                <a:tc>
                  <a:txBody>
                    <a:bodyPr/>
                    <a:lstStyle/>
                    <a:p>
                      <a:pPr>
                        <a:spcAft>
                          <a:spcPts val="0"/>
                        </a:spcAft>
                      </a:pPr>
                      <a:r>
                        <a:rPr lang="sr-Cyrl-RS" sz="1800" smtClean="0">
                          <a:effectLst/>
                        </a:rPr>
                        <a:t>Стање </a:t>
                      </a:r>
                      <a:r>
                        <a:rPr lang="sr-Cyrl-RS" sz="1800">
                          <a:effectLst/>
                        </a:rPr>
                        <a:t>30. јун</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Cyrl-RS" sz="1800">
                          <a:effectLst/>
                        </a:rPr>
                        <a:t>2,568,250</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Cyrl-RS" sz="1800">
                          <a:effectLst/>
                        </a:rPr>
                        <a:t>2,711,454</a:t>
                      </a:r>
                      <a:endParaRPr lang="sr-Latn-RS" sz="1800">
                        <a:solidFill>
                          <a:srgbClr val="365F91"/>
                        </a:solidFill>
                        <a:effectLst/>
                        <a:latin typeface="Times New Roman"/>
                        <a:ea typeface="Times New Roman"/>
                      </a:endParaRPr>
                    </a:p>
                  </a:txBody>
                  <a:tcPr marL="68580" marR="68580" marT="0" marB="0" anchor="ctr"/>
                </a:tc>
                <a:tc>
                  <a:txBody>
                    <a:bodyPr/>
                    <a:lstStyle/>
                    <a:p>
                      <a:pPr algn="r">
                        <a:spcAft>
                          <a:spcPts val="0"/>
                        </a:spcAft>
                      </a:pPr>
                      <a:r>
                        <a:rPr lang="sr-Latn-RS" sz="1800" smtClean="0">
                          <a:effectLst/>
                        </a:rPr>
                        <a:t>105,57</a:t>
                      </a:r>
                      <a:r>
                        <a:rPr lang="sr-Cyrl-RS" sz="1800" smtClean="0">
                          <a:effectLst/>
                        </a:rPr>
                        <a:t>%</a:t>
                      </a:r>
                      <a:endParaRPr lang="sr-Latn-RS" sz="1800" dirty="0">
                        <a:solidFill>
                          <a:srgbClr val="365F91"/>
                        </a:solidFill>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181559378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8.</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УЛАГАЊЕ техничкЕ РЕЗЕРВЕ</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51</a:t>
            </a:fld>
            <a:endParaRPr lang="sr-Latn-RS"/>
          </a:p>
        </p:txBody>
      </p:sp>
      <p:graphicFrame>
        <p:nvGraphicFramePr>
          <p:cNvPr id="4" name="Table 3"/>
          <p:cNvGraphicFramePr>
            <a:graphicFrameLocks noGrp="1"/>
          </p:cNvGraphicFramePr>
          <p:nvPr>
            <p:extLst>
              <p:ext uri="{D42A27DB-BD31-4B8C-83A1-F6EECF244321}">
                <p14:modId xmlns:p14="http://schemas.microsoft.com/office/powerpoint/2010/main" val="3477004045"/>
              </p:ext>
            </p:extLst>
          </p:nvPr>
        </p:nvGraphicFramePr>
        <p:xfrm>
          <a:off x="179511" y="1988842"/>
          <a:ext cx="8784977" cy="4248470"/>
        </p:xfrm>
        <a:graphic>
          <a:graphicData uri="http://schemas.openxmlformats.org/drawingml/2006/table">
            <a:tbl>
              <a:tblPr firstRow="1" lastRow="1" bandRow="1">
                <a:tableStyleId>{5C22544A-7EE6-4342-B048-85BDC9FD1C3A}</a:tableStyleId>
              </a:tblPr>
              <a:tblGrid>
                <a:gridCol w="5481826"/>
                <a:gridCol w="1778079"/>
                <a:gridCol w="1525072"/>
              </a:tblGrid>
              <a:tr h="1204749">
                <a:tc>
                  <a:txBody>
                    <a:bodyPr/>
                    <a:lstStyle/>
                    <a:p>
                      <a:pPr algn="ctr">
                        <a:spcAft>
                          <a:spcPts val="0"/>
                        </a:spcAft>
                      </a:pPr>
                      <a:r>
                        <a:rPr lang="sr-Cyrl-RS" sz="1800">
                          <a:effectLst/>
                        </a:rPr>
                        <a:t>Пласмани</a:t>
                      </a:r>
                      <a:endParaRPr lang="sr-Latn-RS" sz="18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800">
                          <a:effectLst/>
                        </a:rPr>
                        <a:t>Износ у</a:t>
                      </a:r>
                      <a:endParaRPr lang="sr-Latn-RS" sz="1800">
                        <a:effectLst/>
                      </a:endParaRPr>
                    </a:p>
                    <a:p>
                      <a:pPr algn="ctr">
                        <a:spcAft>
                          <a:spcPts val="0"/>
                        </a:spcAft>
                      </a:pPr>
                      <a:r>
                        <a:rPr lang="sr-Cyrl-RS" sz="1800">
                          <a:effectLst/>
                        </a:rPr>
                        <a:t>000 РСД</a:t>
                      </a:r>
                      <a:endParaRPr lang="sr-Latn-RS" sz="1800">
                        <a:solidFill>
                          <a:srgbClr val="000000"/>
                        </a:solidFill>
                        <a:effectLst/>
                        <a:latin typeface="Calibri"/>
                        <a:ea typeface="Times New Roman"/>
                      </a:endParaRPr>
                    </a:p>
                  </a:txBody>
                  <a:tcPr marL="68580" marR="68580" marT="0" marB="0" anchor="ctr"/>
                </a:tc>
                <a:tc>
                  <a:txBody>
                    <a:bodyPr/>
                    <a:lstStyle/>
                    <a:p>
                      <a:pPr algn="ctr">
                        <a:spcAft>
                          <a:spcPts val="0"/>
                        </a:spcAft>
                      </a:pPr>
                      <a:r>
                        <a:rPr lang="sr-Cyrl-RS" sz="1800">
                          <a:effectLst/>
                        </a:rPr>
                        <a:t>Учешће у укупним улагањима</a:t>
                      </a:r>
                      <a:endParaRPr lang="sr-Latn-RS" sz="1800">
                        <a:solidFill>
                          <a:srgbClr val="000000"/>
                        </a:solidFill>
                        <a:effectLst/>
                        <a:latin typeface="Calibri"/>
                        <a:ea typeface="Times New Roman"/>
                      </a:endParaRPr>
                    </a:p>
                  </a:txBody>
                  <a:tcPr marL="68580" marR="68580" marT="0" marB="0" anchor="ctr"/>
                </a:tc>
              </a:tr>
              <a:tr h="438862">
                <a:tc>
                  <a:txBody>
                    <a:bodyPr/>
                    <a:lstStyle/>
                    <a:p>
                      <a:pPr algn="just">
                        <a:spcAft>
                          <a:spcPts val="0"/>
                        </a:spcAft>
                      </a:pPr>
                      <a:r>
                        <a:rPr lang="sr-Cyrl-RS" sz="1800">
                          <a:effectLst/>
                        </a:rPr>
                        <a:t>Депозити код банака</a:t>
                      </a:r>
                      <a:endParaRPr lang="sr-Latn-RS" sz="1800">
                        <a:solidFill>
                          <a:srgbClr val="000000"/>
                        </a:solidFill>
                        <a:effectLst/>
                        <a:latin typeface="Calibri"/>
                        <a:ea typeface="Times New Roman"/>
                      </a:endParaRPr>
                    </a:p>
                  </a:txBody>
                  <a:tcPr marL="68580" marR="68580" marT="0" marB="0"/>
                </a:tc>
                <a:tc>
                  <a:txBody>
                    <a:bodyPr/>
                    <a:lstStyle/>
                    <a:p>
                      <a:pPr algn="r">
                        <a:spcAft>
                          <a:spcPts val="0"/>
                        </a:spcAft>
                      </a:pPr>
                      <a:r>
                        <a:rPr lang="en-US" sz="1800">
                          <a:effectLst/>
                        </a:rPr>
                        <a:t>151,961</a:t>
                      </a:r>
                      <a:endParaRPr lang="sr-Latn-RS" sz="1800">
                        <a:solidFill>
                          <a:srgbClr val="000000"/>
                        </a:solidFill>
                        <a:effectLst/>
                        <a:latin typeface="Times New Roman"/>
                        <a:ea typeface="Times New Roman"/>
                      </a:endParaRPr>
                    </a:p>
                  </a:txBody>
                  <a:tcPr marL="68580" marR="68580" marT="0" marB="0" anchor="b"/>
                </a:tc>
                <a:tc>
                  <a:txBody>
                    <a:bodyPr/>
                    <a:lstStyle/>
                    <a:p>
                      <a:pPr algn="r">
                        <a:spcAft>
                          <a:spcPts val="0"/>
                        </a:spcAft>
                      </a:pPr>
                      <a:r>
                        <a:rPr lang="en-US" sz="1800">
                          <a:effectLst/>
                        </a:rPr>
                        <a:t>5.60%</a:t>
                      </a:r>
                      <a:endParaRPr lang="sr-Latn-RS" sz="1800">
                        <a:solidFill>
                          <a:srgbClr val="000000"/>
                        </a:solidFill>
                        <a:effectLst/>
                        <a:latin typeface="Times New Roman"/>
                        <a:ea typeface="Times New Roman"/>
                      </a:endParaRPr>
                    </a:p>
                  </a:txBody>
                  <a:tcPr marL="68580" marR="68580" marT="0" marB="0" anchor="b"/>
                </a:tc>
              </a:tr>
              <a:tr h="410549">
                <a:tc>
                  <a:txBody>
                    <a:bodyPr/>
                    <a:lstStyle/>
                    <a:p>
                      <a:pPr algn="just">
                        <a:spcAft>
                          <a:spcPts val="0"/>
                        </a:spcAft>
                      </a:pPr>
                      <a:r>
                        <a:rPr lang="sr-Cyrl-RS" sz="1800">
                          <a:effectLst/>
                        </a:rPr>
                        <a:t>Акције којима се тргује на листингу А</a:t>
                      </a:r>
                      <a:endParaRPr lang="sr-Latn-RS" sz="1800">
                        <a:solidFill>
                          <a:srgbClr val="000000"/>
                        </a:solidFill>
                        <a:effectLst/>
                        <a:latin typeface="Calibri"/>
                        <a:ea typeface="Times New Roman"/>
                      </a:endParaRPr>
                    </a:p>
                  </a:txBody>
                  <a:tcPr marL="68580" marR="68580" marT="0" marB="0"/>
                </a:tc>
                <a:tc>
                  <a:txBody>
                    <a:bodyPr/>
                    <a:lstStyle/>
                    <a:p>
                      <a:pPr algn="r">
                        <a:spcAft>
                          <a:spcPts val="0"/>
                        </a:spcAft>
                      </a:pPr>
                      <a:r>
                        <a:rPr lang="en-US" sz="1800">
                          <a:effectLst/>
                        </a:rPr>
                        <a:t>35,232</a:t>
                      </a:r>
                      <a:endParaRPr lang="sr-Latn-RS" sz="1800">
                        <a:solidFill>
                          <a:srgbClr val="000000"/>
                        </a:solidFill>
                        <a:effectLst/>
                        <a:latin typeface="Times New Roman"/>
                        <a:ea typeface="Times New Roman"/>
                      </a:endParaRPr>
                    </a:p>
                  </a:txBody>
                  <a:tcPr marL="68580" marR="68580" marT="0" marB="0" anchor="b"/>
                </a:tc>
                <a:tc>
                  <a:txBody>
                    <a:bodyPr/>
                    <a:lstStyle/>
                    <a:p>
                      <a:pPr algn="r">
                        <a:spcAft>
                          <a:spcPts val="0"/>
                        </a:spcAft>
                      </a:pPr>
                      <a:r>
                        <a:rPr lang="en-US" sz="1800">
                          <a:effectLst/>
                        </a:rPr>
                        <a:t>1.30%</a:t>
                      </a:r>
                      <a:endParaRPr lang="sr-Latn-RS" sz="1800">
                        <a:solidFill>
                          <a:srgbClr val="000000"/>
                        </a:solidFill>
                        <a:effectLst/>
                        <a:latin typeface="Times New Roman"/>
                        <a:ea typeface="Times New Roman"/>
                      </a:endParaRPr>
                    </a:p>
                  </a:txBody>
                  <a:tcPr marL="68580" marR="68580" marT="0" marB="0" anchor="b"/>
                </a:tc>
              </a:tr>
              <a:tr h="438862">
                <a:tc>
                  <a:txBody>
                    <a:bodyPr/>
                    <a:lstStyle/>
                    <a:p>
                      <a:pPr algn="just">
                        <a:spcAft>
                          <a:spcPts val="0"/>
                        </a:spcAft>
                      </a:pPr>
                      <a:r>
                        <a:rPr lang="sr-Cyrl-RS" sz="1800">
                          <a:effectLst/>
                        </a:rPr>
                        <a:t>Акције којима се тргује ван листинга А</a:t>
                      </a:r>
                      <a:endParaRPr lang="sr-Latn-RS" sz="1800">
                        <a:solidFill>
                          <a:srgbClr val="000000"/>
                        </a:solidFill>
                        <a:effectLst/>
                        <a:latin typeface="Calibri"/>
                        <a:ea typeface="Times New Roman"/>
                      </a:endParaRPr>
                    </a:p>
                  </a:txBody>
                  <a:tcPr marL="68580" marR="68580" marT="0" marB="0"/>
                </a:tc>
                <a:tc>
                  <a:txBody>
                    <a:bodyPr/>
                    <a:lstStyle/>
                    <a:p>
                      <a:pPr algn="r">
                        <a:spcAft>
                          <a:spcPts val="0"/>
                        </a:spcAft>
                      </a:pPr>
                      <a:r>
                        <a:rPr lang="en-US" sz="1800">
                          <a:effectLst/>
                        </a:rPr>
                        <a:t>34,423</a:t>
                      </a:r>
                      <a:endParaRPr lang="sr-Latn-RS" sz="1800">
                        <a:solidFill>
                          <a:srgbClr val="000000"/>
                        </a:solidFill>
                        <a:effectLst/>
                        <a:latin typeface="Times New Roman"/>
                        <a:ea typeface="Times New Roman"/>
                      </a:endParaRPr>
                    </a:p>
                  </a:txBody>
                  <a:tcPr marL="68580" marR="68580" marT="0" marB="0" anchor="b"/>
                </a:tc>
                <a:tc>
                  <a:txBody>
                    <a:bodyPr/>
                    <a:lstStyle/>
                    <a:p>
                      <a:pPr algn="r">
                        <a:spcAft>
                          <a:spcPts val="0"/>
                        </a:spcAft>
                      </a:pPr>
                      <a:r>
                        <a:rPr lang="en-US" sz="1800">
                          <a:effectLst/>
                        </a:rPr>
                        <a:t>1.27%</a:t>
                      </a:r>
                      <a:endParaRPr lang="sr-Latn-RS" sz="1800">
                        <a:solidFill>
                          <a:srgbClr val="000000"/>
                        </a:solidFill>
                        <a:effectLst/>
                        <a:latin typeface="Times New Roman"/>
                        <a:ea typeface="Times New Roman"/>
                      </a:endParaRPr>
                    </a:p>
                  </a:txBody>
                  <a:tcPr marL="68580" marR="68580" marT="0" marB="0" anchor="b"/>
                </a:tc>
              </a:tr>
              <a:tr h="438862">
                <a:tc>
                  <a:txBody>
                    <a:bodyPr/>
                    <a:lstStyle/>
                    <a:p>
                      <a:pPr algn="just">
                        <a:spcAft>
                          <a:spcPts val="0"/>
                        </a:spcAft>
                      </a:pPr>
                      <a:r>
                        <a:rPr lang="sr-Cyrl-RS" sz="1800">
                          <a:effectLst/>
                        </a:rPr>
                        <a:t>Записи РС</a:t>
                      </a:r>
                      <a:endParaRPr lang="sr-Latn-RS" sz="1800">
                        <a:solidFill>
                          <a:srgbClr val="000000"/>
                        </a:solidFill>
                        <a:effectLst/>
                        <a:latin typeface="Calibri"/>
                        <a:ea typeface="Times New Roman"/>
                      </a:endParaRPr>
                    </a:p>
                  </a:txBody>
                  <a:tcPr marL="68580" marR="68580" marT="0" marB="0"/>
                </a:tc>
                <a:tc>
                  <a:txBody>
                    <a:bodyPr/>
                    <a:lstStyle/>
                    <a:p>
                      <a:pPr algn="r">
                        <a:spcAft>
                          <a:spcPts val="0"/>
                        </a:spcAft>
                      </a:pPr>
                      <a:r>
                        <a:rPr lang="en-US" sz="1800">
                          <a:effectLst/>
                        </a:rPr>
                        <a:t>459,094</a:t>
                      </a:r>
                      <a:endParaRPr lang="sr-Latn-RS" sz="1800">
                        <a:solidFill>
                          <a:srgbClr val="000000"/>
                        </a:solidFill>
                        <a:effectLst/>
                        <a:latin typeface="Times New Roman"/>
                        <a:ea typeface="Times New Roman"/>
                      </a:endParaRPr>
                    </a:p>
                  </a:txBody>
                  <a:tcPr marL="68580" marR="68580" marT="0" marB="0" anchor="b"/>
                </a:tc>
                <a:tc>
                  <a:txBody>
                    <a:bodyPr/>
                    <a:lstStyle/>
                    <a:p>
                      <a:pPr algn="r">
                        <a:spcAft>
                          <a:spcPts val="0"/>
                        </a:spcAft>
                      </a:pPr>
                      <a:r>
                        <a:rPr lang="en-US" sz="1800">
                          <a:effectLst/>
                        </a:rPr>
                        <a:t>16.93%</a:t>
                      </a:r>
                      <a:endParaRPr lang="sr-Latn-RS" sz="1800">
                        <a:solidFill>
                          <a:srgbClr val="000000"/>
                        </a:solidFill>
                        <a:effectLst/>
                        <a:latin typeface="Times New Roman"/>
                        <a:ea typeface="Times New Roman"/>
                      </a:endParaRPr>
                    </a:p>
                  </a:txBody>
                  <a:tcPr marL="68580" marR="68580" marT="0" marB="0" anchor="b"/>
                </a:tc>
              </a:tr>
              <a:tr h="438862">
                <a:tc>
                  <a:txBody>
                    <a:bodyPr/>
                    <a:lstStyle/>
                    <a:p>
                      <a:pPr algn="just">
                        <a:spcAft>
                          <a:spcPts val="0"/>
                        </a:spcAft>
                      </a:pPr>
                      <a:r>
                        <a:rPr lang="sr-Cyrl-RS" sz="1800">
                          <a:effectLst/>
                        </a:rPr>
                        <a:t>Средства на рачуну</a:t>
                      </a:r>
                      <a:endParaRPr lang="sr-Latn-RS" sz="1800">
                        <a:solidFill>
                          <a:srgbClr val="000000"/>
                        </a:solidFill>
                        <a:effectLst/>
                        <a:latin typeface="Calibri"/>
                        <a:ea typeface="Times New Roman"/>
                      </a:endParaRPr>
                    </a:p>
                  </a:txBody>
                  <a:tcPr marL="68580" marR="68580" marT="0" marB="0"/>
                </a:tc>
                <a:tc>
                  <a:txBody>
                    <a:bodyPr/>
                    <a:lstStyle/>
                    <a:p>
                      <a:pPr algn="r">
                        <a:spcAft>
                          <a:spcPts val="0"/>
                        </a:spcAft>
                      </a:pPr>
                      <a:r>
                        <a:rPr lang="en-US" sz="1800">
                          <a:effectLst/>
                        </a:rPr>
                        <a:t>107,882</a:t>
                      </a:r>
                      <a:endParaRPr lang="sr-Latn-RS" sz="1800">
                        <a:solidFill>
                          <a:srgbClr val="000000"/>
                        </a:solidFill>
                        <a:effectLst/>
                        <a:latin typeface="Times New Roman"/>
                        <a:ea typeface="Times New Roman"/>
                      </a:endParaRPr>
                    </a:p>
                  </a:txBody>
                  <a:tcPr marL="68580" marR="68580" marT="0" marB="0" anchor="b"/>
                </a:tc>
                <a:tc>
                  <a:txBody>
                    <a:bodyPr/>
                    <a:lstStyle/>
                    <a:p>
                      <a:pPr algn="r">
                        <a:spcAft>
                          <a:spcPts val="0"/>
                        </a:spcAft>
                      </a:pPr>
                      <a:r>
                        <a:rPr lang="en-US" sz="1800">
                          <a:effectLst/>
                        </a:rPr>
                        <a:t>3.98%</a:t>
                      </a:r>
                      <a:endParaRPr lang="sr-Latn-RS" sz="1800">
                        <a:solidFill>
                          <a:srgbClr val="000000"/>
                        </a:solidFill>
                        <a:effectLst/>
                        <a:latin typeface="Times New Roman"/>
                        <a:ea typeface="Times New Roman"/>
                      </a:endParaRPr>
                    </a:p>
                  </a:txBody>
                  <a:tcPr marL="68580" marR="68580" marT="0" marB="0" anchor="b"/>
                </a:tc>
              </a:tr>
              <a:tr h="438862">
                <a:tc>
                  <a:txBody>
                    <a:bodyPr/>
                    <a:lstStyle/>
                    <a:p>
                      <a:pPr algn="just">
                        <a:spcAft>
                          <a:spcPts val="0"/>
                        </a:spcAft>
                      </a:pPr>
                      <a:r>
                        <a:rPr lang="sr-Cyrl-RS" sz="1800">
                          <a:effectLst/>
                        </a:rPr>
                        <a:t>Сред.  у преносним премиј. и рез. штетама</a:t>
                      </a:r>
                      <a:endParaRPr lang="sr-Latn-RS" sz="1800">
                        <a:solidFill>
                          <a:srgbClr val="000000"/>
                        </a:solidFill>
                        <a:effectLst/>
                        <a:latin typeface="Calibri"/>
                        <a:ea typeface="Times New Roman"/>
                      </a:endParaRPr>
                    </a:p>
                  </a:txBody>
                  <a:tcPr marL="68580" marR="68580" marT="0" marB="0"/>
                </a:tc>
                <a:tc>
                  <a:txBody>
                    <a:bodyPr/>
                    <a:lstStyle/>
                    <a:p>
                      <a:pPr algn="r">
                        <a:spcAft>
                          <a:spcPts val="0"/>
                        </a:spcAft>
                      </a:pPr>
                      <a:r>
                        <a:rPr lang="en-US" sz="1800">
                          <a:effectLst/>
                        </a:rPr>
                        <a:t>7,159</a:t>
                      </a:r>
                      <a:endParaRPr lang="sr-Latn-RS" sz="1800">
                        <a:solidFill>
                          <a:srgbClr val="000000"/>
                        </a:solidFill>
                        <a:effectLst/>
                        <a:latin typeface="Times New Roman"/>
                        <a:ea typeface="Times New Roman"/>
                      </a:endParaRPr>
                    </a:p>
                  </a:txBody>
                  <a:tcPr marL="68580" marR="68580" marT="0" marB="0" anchor="b"/>
                </a:tc>
                <a:tc>
                  <a:txBody>
                    <a:bodyPr/>
                    <a:lstStyle/>
                    <a:p>
                      <a:pPr algn="r">
                        <a:spcAft>
                          <a:spcPts val="0"/>
                        </a:spcAft>
                      </a:pPr>
                      <a:r>
                        <a:rPr lang="en-US" sz="1800">
                          <a:effectLst/>
                        </a:rPr>
                        <a:t>0.26%</a:t>
                      </a:r>
                      <a:endParaRPr lang="sr-Latn-RS" sz="1800">
                        <a:solidFill>
                          <a:srgbClr val="000000"/>
                        </a:solidFill>
                        <a:effectLst/>
                        <a:latin typeface="Times New Roman"/>
                        <a:ea typeface="Times New Roman"/>
                      </a:endParaRPr>
                    </a:p>
                  </a:txBody>
                  <a:tcPr marL="68580" marR="68580" marT="0" marB="0" anchor="b"/>
                </a:tc>
              </a:tr>
              <a:tr h="438862">
                <a:tc>
                  <a:txBody>
                    <a:bodyPr/>
                    <a:lstStyle/>
                    <a:p>
                      <a:pPr algn="just">
                        <a:spcAft>
                          <a:spcPts val="0"/>
                        </a:spcAft>
                      </a:pPr>
                      <a:r>
                        <a:rPr lang="sr-Cyrl-RS" sz="1800">
                          <a:effectLst/>
                        </a:rPr>
                        <a:t>УКУПНО</a:t>
                      </a:r>
                      <a:endParaRPr lang="sr-Latn-RS" sz="1800">
                        <a:solidFill>
                          <a:srgbClr val="000000"/>
                        </a:solidFill>
                        <a:effectLst/>
                        <a:latin typeface="Calibri"/>
                        <a:ea typeface="Times New Roman"/>
                      </a:endParaRPr>
                    </a:p>
                  </a:txBody>
                  <a:tcPr marL="68580" marR="68580" marT="0" marB="0"/>
                </a:tc>
                <a:tc>
                  <a:txBody>
                    <a:bodyPr/>
                    <a:lstStyle/>
                    <a:p>
                      <a:pPr algn="r">
                        <a:spcAft>
                          <a:spcPts val="0"/>
                        </a:spcAft>
                      </a:pPr>
                      <a:r>
                        <a:rPr lang="sr-Cyrl-RS" sz="1800">
                          <a:effectLst/>
                        </a:rPr>
                        <a:t>2,711,455</a:t>
                      </a:r>
                      <a:endParaRPr lang="sr-Latn-RS" sz="1800">
                        <a:solidFill>
                          <a:srgbClr val="000000"/>
                        </a:solidFill>
                        <a:effectLst/>
                        <a:latin typeface="Calibri"/>
                        <a:ea typeface="Times New Roman"/>
                      </a:endParaRPr>
                    </a:p>
                  </a:txBody>
                  <a:tcPr marL="68580" marR="68580" marT="0" marB="0"/>
                </a:tc>
                <a:tc>
                  <a:txBody>
                    <a:bodyPr/>
                    <a:lstStyle/>
                    <a:p>
                      <a:pPr algn="r">
                        <a:spcAft>
                          <a:spcPts val="0"/>
                        </a:spcAft>
                      </a:pPr>
                      <a:r>
                        <a:rPr lang="sr-Cyrl-RS" sz="1800">
                          <a:effectLst/>
                        </a:rPr>
                        <a:t>100,00</a:t>
                      </a:r>
                      <a:endParaRPr lang="sr-Latn-RS" sz="1800">
                        <a:solidFill>
                          <a:srgbClr val="000000"/>
                        </a:solidFill>
                        <a:effectLst/>
                        <a:latin typeface="Calibri"/>
                        <a:ea typeface="Times New Roman"/>
                      </a:endParaRPr>
                    </a:p>
                  </a:txBody>
                  <a:tcPr marL="68580" marR="68580" marT="0" marB="0"/>
                </a:tc>
              </a:tr>
            </a:tbl>
          </a:graphicData>
        </a:graphic>
      </p:graphicFrame>
    </p:spTree>
    <p:extLst>
      <p:ext uri="{BB962C8B-B14F-4D97-AF65-F5344CB8AC3E}">
        <p14:creationId xmlns:p14="http://schemas.microsoft.com/office/powerpoint/2010/main" val="18565456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9</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	ГАРАНТНА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РЕЗЕРВА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ДРУШТВА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52</a:t>
            </a:fld>
            <a:endParaRPr lang="sr-Latn-RS"/>
          </a:p>
        </p:txBody>
      </p:sp>
      <p:graphicFrame>
        <p:nvGraphicFramePr>
          <p:cNvPr id="4" name="Table 3"/>
          <p:cNvGraphicFramePr>
            <a:graphicFrameLocks noGrp="1"/>
          </p:cNvGraphicFramePr>
          <p:nvPr>
            <p:extLst>
              <p:ext uri="{D42A27DB-BD31-4B8C-83A1-F6EECF244321}">
                <p14:modId xmlns:p14="http://schemas.microsoft.com/office/powerpoint/2010/main" val="2420187617"/>
              </p:ext>
            </p:extLst>
          </p:nvPr>
        </p:nvGraphicFramePr>
        <p:xfrm>
          <a:off x="251519" y="1700808"/>
          <a:ext cx="8640960" cy="4676968"/>
        </p:xfrm>
        <a:graphic>
          <a:graphicData uri="http://schemas.openxmlformats.org/drawingml/2006/table">
            <a:tbl>
              <a:tblPr firstRow="1" firstCol="1" lastRow="1" bandRow="1">
                <a:tableStyleId>{5C22544A-7EE6-4342-B048-85BDC9FD1C3A}</a:tableStyleId>
              </a:tblPr>
              <a:tblGrid>
                <a:gridCol w="4682603"/>
                <a:gridCol w="1436630"/>
                <a:gridCol w="1320582"/>
                <a:gridCol w="1201145"/>
              </a:tblGrid>
              <a:tr h="419225">
                <a:tc>
                  <a:txBody>
                    <a:bodyPr/>
                    <a:lstStyle/>
                    <a:p>
                      <a:pPr indent="180340" algn="just">
                        <a:spcAft>
                          <a:spcPts val="0"/>
                        </a:spcAft>
                      </a:pPr>
                      <a:r>
                        <a:rPr lang="en-US" sz="1600">
                          <a:effectLst/>
                          <a:latin typeface="+mn-lt"/>
                        </a:rPr>
                        <a:t> </a:t>
                      </a:r>
                      <a:endParaRPr lang="sr-Latn-RS" sz="1600">
                        <a:solidFill>
                          <a:srgbClr val="365F91"/>
                        </a:solidFill>
                        <a:effectLst/>
                        <a:latin typeface="+mn-lt"/>
                        <a:ea typeface="Times New Roman"/>
                      </a:endParaRPr>
                    </a:p>
                  </a:txBody>
                  <a:tcPr marL="68580" marR="68580" marT="0" marB="0" anchor="ctr"/>
                </a:tc>
                <a:tc>
                  <a:txBody>
                    <a:bodyPr/>
                    <a:lstStyle/>
                    <a:p>
                      <a:pPr indent="180340" algn="just">
                        <a:spcAft>
                          <a:spcPts val="0"/>
                        </a:spcAft>
                      </a:pPr>
                      <a:r>
                        <a:rPr lang="en-US" sz="1600">
                          <a:effectLst/>
                          <a:latin typeface="+mn-lt"/>
                        </a:rPr>
                        <a:t>30.6.2014</a:t>
                      </a:r>
                      <a:endParaRPr lang="sr-Latn-RS" sz="1600">
                        <a:solidFill>
                          <a:srgbClr val="365F91"/>
                        </a:solidFill>
                        <a:effectLst/>
                        <a:latin typeface="+mn-lt"/>
                        <a:ea typeface="Times New Roman"/>
                      </a:endParaRPr>
                    </a:p>
                  </a:txBody>
                  <a:tcPr marL="68580" marR="68580" marT="0" marB="0" anchor="ctr"/>
                </a:tc>
                <a:tc>
                  <a:txBody>
                    <a:bodyPr/>
                    <a:lstStyle/>
                    <a:p>
                      <a:pPr indent="180340" algn="just">
                        <a:spcAft>
                          <a:spcPts val="0"/>
                        </a:spcAft>
                      </a:pPr>
                      <a:r>
                        <a:rPr lang="en-US" sz="1600">
                          <a:effectLst/>
                          <a:latin typeface="+mn-lt"/>
                        </a:rPr>
                        <a:t>30.6.2015</a:t>
                      </a:r>
                      <a:endParaRPr lang="sr-Latn-RS" sz="1600">
                        <a:solidFill>
                          <a:srgbClr val="365F91"/>
                        </a:solidFill>
                        <a:effectLst/>
                        <a:latin typeface="+mn-lt"/>
                        <a:ea typeface="Times New Roman"/>
                      </a:endParaRPr>
                    </a:p>
                  </a:txBody>
                  <a:tcPr marL="68580" marR="68580" marT="0" marB="0" anchor="ctr"/>
                </a:tc>
                <a:tc>
                  <a:txBody>
                    <a:bodyPr/>
                    <a:lstStyle/>
                    <a:p>
                      <a:pPr indent="180340" algn="just">
                        <a:spcAft>
                          <a:spcPts val="0"/>
                        </a:spcAft>
                      </a:pPr>
                      <a:r>
                        <a:rPr lang="en-US" sz="1600">
                          <a:effectLst/>
                          <a:latin typeface="+mn-lt"/>
                        </a:rPr>
                        <a:t>Индекс</a:t>
                      </a:r>
                      <a:endParaRPr lang="sr-Latn-RS" sz="1600">
                        <a:solidFill>
                          <a:srgbClr val="365F91"/>
                        </a:solidFill>
                        <a:effectLst/>
                        <a:latin typeface="+mn-lt"/>
                        <a:ea typeface="Times New Roman"/>
                      </a:endParaRPr>
                    </a:p>
                  </a:txBody>
                  <a:tcPr marL="68580" marR="68580" marT="0" marB="0" anchor="ctr"/>
                </a:tc>
              </a:tr>
              <a:tr h="419225">
                <a:tc>
                  <a:txBody>
                    <a:bodyPr/>
                    <a:lstStyle/>
                    <a:p>
                      <a:pPr algn="just">
                        <a:spcAft>
                          <a:spcPts val="0"/>
                        </a:spcAft>
                      </a:pPr>
                      <a:r>
                        <a:rPr lang="en-US" sz="1600">
                          <a:effectLst/>
                          <a:latin typeface="+mn-lt"/>
                        </a:rPr>
                        <a:t>Основни капитал</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764,802</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764,802</a:t>
                      </a:r>
                      <a:endParaRPr lang="sr-Latn-RS" sz="1600">
                        <a:solidFill>
                          <a:srgbClr val="365F91"/>
                        </a:solidFill>
                        <a:effectLst/>
                        <a:latin typeface="+mn-lt"/>
                        <a:ea typeface="Times New Roman"/>
                      </a:endParaRPr>
                    </a:p>
                  </a:txBody>
                  <a:tcPr marL="68580" marR="68580" marT="0" marB="0" anchor="ctr"/>
                </a:tc>
                <a:tc>
                  <a:txBody>
                    <a:bodyPr/>
                    <a:lstStyle/>
                    <a:p>
                      <a:pPr indent="180340" algn="ctr">
                        <a:spcAft>
                          <a:spcPts val="0"/>
                        </a:spcAft>
                      </a:pPr>
                      <a:r>
                        <a:rPr lang="en-US" sz="1600">
                          <a:effectLst/>
                          <a:latin typeface="+mn-lt"/>
                        </a:rPr>
                        <a:t>100.00</a:t>
                      </a:r>
                      <a:endParaRPr lang="sr-Latn-RS" sz="1600">
                        <a:solidFill>
                          <a:srgbClr val="365F91"/>
                        </a:solidFill>
                        <a:effectLst/>
                        <a:latin typeface="+mn-lt"/>
                        <a:ea typeface="Times New Roman"/>
                      </a:endParaRPr>
                    </a:p>
                  </a:txBody>
                  <a:tcPr marL="68580" marR="68580" marT="0" marB="0" anchor="ctr"/>
                </a:tc>
              </a:tr>
              <a:tr h="419225">
                <a:tc>
                  <a:txBody>
                    <a:bodyPr/>
                    <a:lstStyle/>
                    <a:p>
                      <a:pPr indent="201295" algn="just">
                        <a:spcAft>
                          <a:spcPts val="0"/>
                        </a:spcAft>
                      </a:pPr>
                      <a:r>
                        <a:rPr lang="en-US" sz="1600">
                          <a:effectLst/>
                          <a:latin typeface="+mn-lt"/>
                        </a:rPr>
                        <a:t>Друштвени капитал</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35,055</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35,055</a:t>
                      </a:r>
                      <a:endParaRPr lang="sr-Latn-RS" sz="1600">
                        <a:solidFill>
                          <a:srgbClr val="365F91"/>
                        </a:solidFill>
                        <a:effectLst/>
                        <a:latin typeface="+mn-lt"/>
                        <a:ea typeface="Times New Roman"/>
                      </a:endParaRPr>
                    </a:p>
                  </a:txBody>
                  <a:tcPr marL="68580" marR="68580" marT="0" marB="0" anchor="ctr"/>
                </a:tc>
                <a:tc>
                  <a:txBody>
                    <a:bodyPr/>
                    <a:lstStyle/>
                    <a:p>
                      <a:pPr indent="180340" algn="ctr">
                        <a:spcAft>
                          <a:spcPts val="0"/>
                        </a:spcAft>
                      </a:pPr>
                      <a:r>
                        <a:rPr lang="en-US" sz="1600">
                          <a:effectLst/>
                          <a:latin typeface="+mn-lt"/>
                        </a:rPr>
                        <a:t>100.00</a:t>
                      </a:r>
                      <a:endParaRPr lang="sr-Latn-RS" sz="1600">
                        <a:solidFill>
                          <a:srgbClr val="365F91"/>
                        </a:solidFill>
                        <a:effectLst/>
                        <a:latin typeface="+mn-lt"/>
                        <a:ea typeface="Times New Roman"/>
                      </a:endParaRPr>
                    </a:p>
                  </a:txBody>
                  <a:tcPr marL="68580" marR="68580" marT="0" marB="0" anchor="ctr"/>
                </a:tc>
              </a:tr>
              <a:tr h="419225">
                <a:tc>
                  <a:txBody>
                    <a:bodyPr/>
                    <a:lstStyle/>
                    <a:p>
                      <a:pPr indent="201295" algn="just">
                        <a:spcAft>
                          <a:spcPts val="0"/>
                        </a:spcAft>
                      </a:pPr>
                      <a:r>
                        <a:rPr lang="en-US" sz="1600">
                          <a:effectLst/>
                          <a:latin typeface="+mn-lt"/>
                        </a:rPr>
                        <a:t>Акцијски капитал</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729,747</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729,747</a:t>
                      </a:r>
                      <a:endParaRPr lang="sr-Latn-RS" sz="1600">
                        <a:solidFill>
                          <a:srgbClr val="365F91"/>
                        </a:solidFill>
                        <a:effectLst/>
                        <a:latin typeface="+mn-lt"/>
                        <a:ea typeface="Times New Roman"/>
                      </a:endParaRPr>
                    </a:p>
                  </a:txBody>
                  <a:tcPr marL="68580" marR="68580" marT="0" marB="0" anchor="ctr"/>
                </a:tc>
                <a:tc>
                  <a:txBody>
                    <a:bodyPr/>
                    <a:lstStyle/>
                    <a:p>
                      <a:pPr indent="180340" algn="ctr">
                        <a:spcAft>
                          <a:spcPts val="0"/>
                        </a:spcAft>
                      </a:pPr>
                      <a:r>
                        <a:rPr lang="en-US" sz="1600">
                          <a:effectLst/>
                          <a:latin typeface="+mn-lt"/>
                        </a:rPr>
                        <a:t>100.00</a:t>
                      </a:r>
                      <a:endParaRPr lang="sr-Latn-RS" sz="1600">
                        <a:solidFill>
                          <a:srgbClr val="365F91"/>
                        </a:solidFill>
                        <a:effectLst/>
                        <a:latin typeface="+mn-lt"/>
                        <a:ea typeface="Times New Roman"/>
                      </a:endParaRPr>
                    </a:p>
                  </a:txBody>
                  <a:tcPr marL="68580" marR="68580" marT="0" marB="0" anchor="ctr"/>
                </a:tc>
              </a:tr>
              <a:tr h="782159">
                <a:tc>
                  <a:txBody>
                    <a:bodyPr/>
                    <a:lstStyle/>
                    <a:p>
                      <a:pPr algn="just">
                        <a:spcAft>
                          <a:spcPts val="0"/>
                        </a:spcAft>
                      </a:pPr>
                      <a:r>
                        <a:rPr lang="sr-Cyrl-RS" sz="1600" smtClean="0">
                          <a:effectLst/>
                          <a:latin typeface="+mn-lt"/>
                        </a:rPr>
                        <a:t>р</a:t>
                      </a:r>
                      <a:r>
                        <a:rPr lang="en-US" sz="1600" smtClean="0">
                          <a:effectLst/>
                          <a:latin typeface="+mn-lt"/>
                        </a:rPr>
                        <a:t>езерве </a:t>
                      </a:r>
                      <a:r>
                        <a:rPr lang="en-US" sz="1600">
                          <a:effectLst/>
                          <a:latin typeface="+mn-lt"/>
                        </a:rPr>
                        <a:t>сигурности и </a:t>
                      </a:r>
                      <a:endParaRPr lang="sr-Cyrl-RS" sz="1600" smtClean="0">
                        <a:effectLst/>
                        <a:latin typeface="+mn-lt"/>
                      </a:endParaRPr>
                    </a:p>
                    <a:p>
                      <a:pPr algn="just">
                        <a:spcAft>
                          <a:spcPts val="0"/>
                        </a:spcAft>
                      </a:pPr>
                      <a:r>
                        <a:rPr lang="en-US" sz="1600" smtClean="0">
                          <a:effectLst/>
                          <a:latin typeface="+mn-lt"/>
                        </a:rPr>
                        <a:t>резерве </a:t>
                      </a:r>
                      <a:r>
                        <a:rPr lang="en-US" sz="1600">
                          <a:effectLst/>
                          <a:latin typeface="+mn-lt"/>
                        </a:rPr>
                        <a:t>утв</a:t>
                      </a:r>
                      <a:r>
                        <a:rPr lang="sr-Cyrl-RS" sz="1600">
                          <a:effectLst/>
                          <a:latin typeface="+mn-lt"/>
                        </a:rPr>
                        <a:t>р</a:t>
                      </a:r>
                      <a:r>
                        <a:rPr lang="en-US" sz="1600">
                          <a:effectLst/>
                          <a:latin typeface="+mn-lt"/>
                        </a:rPr>
                        <a:t>ђене актима </a:t>
                      </a:r>
                      <a:r>
                        <a:rPr lang="sr-Cyrl-RS" sz="1600">
                          <a:effectLst/>
                          <a:latin typeface="+mn-lt"/>
                        </a:rPr>
                        <a:t>Д</a:t>
                      </a:r>
                      <a:r>
                        <a:rPr lang="en-US" sz="1600">
                          <a:effectLst/>
                          <a:latin typeface="+mn-lt"/>
                        </a:rPr>
                        <a:t>рушта</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153,760</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153,760</a:t>
                      </a:r>
                      <a:endParaRPr lang="sr-Latn-RS" sz="1600">
                        <a:solidFill>
                          <a:srgbClr val="365F91"/>
                        </a:solidFill>
                        <a:effectLst/>
                        <a:latin typeface="+mn-lt"/>
                        <a:ea typeface="Times New Roman"/>
                      </a:endParaRPr>
                    </a:p>
                  </a:txBody>
                  <a:tcPr marL="68580" marR="68580" marT="0" marB="0" anchor="ctr"/>
                </a:tc>
                <a:tc>
                  <a:txBody>
                    <a:bodyPr/>
                    <a:lstStyle/>
                    <a:p>
                      <a:pPr indent="180340" algn="ctr">
                        <a:spcAft>
                          <a:spcPts val="0"/>
                        </a:spcAft>
                      </a:pPr>
                      <a:r>
                        <a:rPr lang="en-US" sz="1600">
                          <a:effectLst/>
                          <a:latin typeface="+mn-lt"/>
                        </a:rPr>
                        <a:t>100.00</a:t>
                      </a:r>
                      <a:endParaRPr lang="sr-Latn-RS" sz="1600">
                        <a:solidFill>
                          <a:srgbClr val="365F91"/>
                        </a:solidFill>
                        <a:effectLst/>
                        <a:latin typeface="+mn-lt"/>
                        <a:ea typeface="Times New Roman"/>
                      </a:endParaRPr>
                    </a:p>
                  </a:txBody>
                  <a:tcPr marL="68580" marR="68580" marT="0" marB="0" anchor="ctr"/>
                </a:tc>
              </a:tr>
              <a:tr h="419225">
                <a:tc>
                  <a:txBody>
                    <a:bodyPr/>
                    <a:lstStyle/>
                    <a:p>
                      <a:pPr algn="just">
                        <a:spcAft>
                          <a:spcPts val="0"/>
                        </a:spcAft>
                      </a:pPr>
                      <a:r>
                        <a:rPr lang="sr-Cyrl-RS" sz="1600">
                          <a:effectLst/>
                          <a:latin typeface="+mn-lt"/>
                        </a:rPr>
                        <a:t>Р</a:t>
                      </a:r>
                      <a:r>
                        <a:rPr lang="en-US" sz="1600" smtClean="0">
                          <a:effectLst/>
                          <a:latin typeface="+mn-lt"/>
                        </a:rPr>
                        <a:t>ев</a:t>
                      </a:r>
                      <a:r>
                        <a:rPr lang="sr-Cyrl-RS" sz="1600" smtClean="0">
                          <a:effectLst/>
                          <a:latin typeface="+mn-lt"/>
                        </a:rPr>
                        <a:t>алоризационе</a:t>
                      </a:r>
                      <a:r>
                        <a:rPr lang="en-US" sz="1600" smtClean="0">
                          <a:effectLst/>
                          <a:latin typeface="+mn-lt"/>
                        </a:rPr>
                        <a:t> </a:t>
                      </a:r>
                      <a:r>
                        <a:rPr lang="en-US" sz="1600">
                          <a:effectLst/>
                          <a:latin typeface="+mn-lt"/>
                        </a:rPr>
                        <a:t>резерве, </a:t>
                      </a:r>
                      <a:endParaRPr lang="sr-Cyrl-RS" sz="1600" smtClean="0">
                        <a:effectLst/>
                        <a:latin typeface="+mn-lt"/>
                      </a:endParaRPr>
                    </a:p>
                    <a:p>
                      <a:pPr algn="just">
                        <a:spcAft>
                          <a:spcPts val="0"/>
                        </a:spcAft>
                      </a:pPr>
                      <a:r>
                        <a:rPr lang="en-US" sz="1600" smtClean="0">
                          <a:effectLst/>
                          <a:latin typeface="+mn-lt"/>
                        </a:rPr>
                        <a:t>нереализовани </a:t>
                      </a:r>
                      <a:r>
                        <a:rPr lang="en-US" sz="1600">
                          <a:effectLst/>
                          <a:latin typeface="+mn-lt"/>
                        </a:rPr>
                        <a:t>добици и губици</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16,591</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50,571</a:t>
                      </a:r>
                      <a:endParaRPr lang="sr-Latn-RS" sz="1600">
                        <a:solidFill>
                          <a:srgbClr val="365F91"/>
                        </a:solidFill>
                        <a:effectLst/>
                        <a:latin typeface="+mn-lt"/>
                        <a:ea typeface="Times New Roman"/>
                      </a:endParaRPr>
                    </a:p>
                  </a:txBody>
                  <a:tcPr marL="68580" marR="68580" marT="0" marB="0" anchor="ctr"/>
                </a:tc>
                <a:tc>
                  <a:txBody>
                    <a:bodyPr/>
                    <a:lstStyle/>
                    <a:p>
                      <a:pPr indent="180340" algn="ctr">
                        <a:spcAft>
                          <a:spcPts val="0"/>
                        </a:spcAft>
                      </a:pPr>
                      <a:r>
                        <a:rPr lang="en-US" sz="1600">
                          <a:effectLst/>
                          <a:latin typeface="+mn-lt"/>
                        </a:rPr>
                        <a:t>304.81</a:t>
                      </a:r>
                      <a:endParaRPr lang="sr-Latn-RS" sz="1600">
                        <a:solidFill>
                          <a:srgbClr val="365F91"/>
                        </a:solidFill>
                        <a:effectLst/>
                        <a:latin typeface="+mn-lt"/>
                        <a:ea typeface="Times New Roman"/>
                      </a:endParaRPr>
                    </a:p>
                  </a:txBody>
                  <a:tcPr marL="68580" marR="68580" marT="0" marB="0" anchor="ctr"/>
                </a:tc>
              </a:tr>
              <a:tr h="419225">
                <a:tc>
                  <a:txBody>
                    <a:bodyPr/>
                    <a:lstStyle/>
                    <a:p>
                      <a:pPr algn="just">
                        <a:spcAft>
                          <a:spcPts val="0"/>
                        </a:spcAft>
                      </a:pPr>
                      <a:r>
                        <a:rPr lang="sr-Cyrl-RS" sz="1600">
                          <a:effectLst/>
                          <a:latin typeface="+mn-lt"/>
                        </a:rPr>
                        <a:t>Н</a:t>
                      </a:r>
                      <a:r>
                        <a:rPr lang="en-US" sz="1600">
                          <a:effectLst/>
                          <a:latin typeface="+mn-lt"/>
                        </a:rPr>
                        <a:t>ераспоређена добит ранијих година 50%</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181,731</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82,509</a:t>
                      </a:r>
                      <a:endParaRPr lang="sr-Latn-RS" sz="1600">
                        <a:solidFill>
                          <a:srgbClr val="365F91"/>
                        </a:solidFill>
                        <a:effectLst/>
                        <a:latin typeface="+mn-lt"/>
                        <a:ea typeface="Times New Roman"/>
                      </a:endParaRPr>
                    </a:p>
                  </a:txBody>
                  <a:tcPr marL="68580" marR="68580" marT="0" marB="0" anchor="ctr"/>
                </a:tc>
                <a:tc>
                  <a:txBody>
                    <a:bodyPr/>
                    <a:lstStyle/>
                    <a:p>
                      <a:pPr indent="180340" algn="ctr">
                        <a:spcAft>
                          <a:spcPts val="0"/>
                        </a:spcAft>
                      </a:pPr>
                      <a:r>
                        <a:rPr lang="en-US" sz="1600">
                          <a:effectLst/>
                          <a:latin typeface="+mn-lt"/>
                        </a:rPr>
                        <a:t>45.40</a:t>
                      </a:r>
                      <a:endParaRPr lang="sr-Latn-RS" sz="1600">
                        <a:solidFill>
                          <a:srgbClr val="365F91"/>
                        </a:solidFill>
                        <a:effectLst/>
                        <a:latin typeface="+mn-lt"/>
                        <a:ea typeface="Times New Roman"/>
                      </a:endParaRPr>
                    </a:p>
                  </a:txBody>
                  <a:tcPr marL="68580" marR="68580" marT="0" marB="0" anchor="ctr"/>
                </a:tc>
              </a:tr>
              <a:tr h="419225">
                <a:tc>
                  <a:txBody>
                    <a:bodyPr/>
                    <a:lstStyle/>
                    <a:p>
                      <a:pPr algn="just">
                        <a:spcAft>
                          <a:spcPts val="0"/>
                        </a:spcAft>
                      </a:pPr>
                      <a:r>
                        <a:rPr lang="sr-Cyrl-RS" sz="1600">
                          <a:effectLst/>
                          <a:latin typeface="+mn-lt"/>
                        </a:rPr>
                        <a:t>Н</a:t>
                      </a:r>
                      <a:r>
                        <a:rPr lang="en-US" sz="1600">
                          <a:effectLst/>
                          <a:latin typeface="+mn-lt"/>
                        </a:rPr>
                        <a:t>ето губитак текуће године </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11,898</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 </a:t>
                      </a:r>
                      <a:endParaRPr lang="sr-Latn-RS" sz="1600">
                        <a:solidFill>
                          <a:srgbClr val="365F91"/>
                        </a:solidFill>
                        <a:effectLst/>
                        <a:latin typeface="+mn-lt"/>
                        <a:ea typeface="Times New Roman"/>
                      </a:endParaRPr>
                    </a:p>
                  </a:txBody>
                  <a:tcPr marL="68580" marR="68580" marT="0" marB="0" anchor="ctr"/>
                </a:tc>
                <a:tc>
                  <a:txBody>
                    <a:bodyPr/>
                    <a:lstStyle/>
                    <a:p>
                      <a:pPr indent="180340" algn="ctr">
                        <a:spcAft>
                          <a:spcPts val="0"/>
                        </a:spcAft>
                      </a:pPr>
                      <a:r>
                        <a:rPr lang="en-US" sz="1600">
                          <a:effectLst/>
                          <a:latin typeface="+mn-lt"/>
                        </a:rPr>
                        <a:t>0.00</a:t>
                      </a:r>
                      <a:endParaRPr lang="sr-Latn-RS" sz="1600">
                        <a:solidFill>
                          <a:srgbClr val="365F91"/>
                        </a:solidFill>
                        <a:effectLst/>
                        <a:latin typeface="+mn-lt"/>
                        <a:ea typeface="Times New Roman"/>
                      </a:endParaRPr>
                    </a:p>
                  </a:txBody>
                  <a:tcPr marL="68580" marR="68580" marT="0" marB="0" anchor="ctr"/>
                </a:tc>
              </a:tr>
              <a:tr h="419225">
                <a:tc>
                  <a:txBody>
                    <a:bodyPr/>
                    <a:lstStyle/>
                    <a:p>
                      <a:pPr algn="just">
                        <a:spcAft>
                          <a:spcPts val="0"/>
                        </a:spcAft>
                      </a:pPr>
                      <a:r>
                        <a:rPr lang="sr-Cyrl-RS" sz="1600">
                          <a:effectLst/>
                          <a:latin typeface="+mn-lt"/>
                        </a:rPr>
                        <a:t>Н</a:t>
                      </a:r>
                      <a:r>
                        <a:rPr lang="en-US" sz="1600">
                          <a:effectLst/>
                          <a:latin typeface="+mn-lt"/>
                        </a:rPr>
                        <a:t>ето добитак текуће године </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 </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49,469</a:t>
                      </a:r>
                      <a:endParaRPr lang="sr-Latn-RS" sz="1600">
                        <a:solidFill>
                          <a:srgbClr val="365F91"/>
                        </a:solidFill>
                        <a:effectLst/>
                        <a:latin typeface="+mn-lt"/>
                        <a:ea typeface="Times New Roman"/>
                      </a:endParaRPr>
                    </a:p>
                  </a:txBody>
                  <a:tcPr marL="68580" marR="68580" marT="0" marB="0" anchor="ctr"/>
                </a:tc>
                <a:tc>
                  <a:txBody>
                    <a:bodyPr/>
                    <a:lstStyle/>
                    <a:p>
                      <a:endParaRPr lang="sr-Latn-RS" sz="1600">
                        <a:solidFill>
                          <a:srgbClr val="365F91"/>
                        </a:solidFill>
                        <a:effectLst/>
                        <a:latin typeface="+mn-lt"/>
                      </a:endParaRPr>
                    </a:p>
                  </a:txBody>
                  <a:tcPr marL="68580" marR="68580" marT="0" marB="0" anchor="ctr"/>
                </a:tc>
              </a:tr>
              <a:tr h="472554">
                <a:tc>
                  <a:txBody>
                    <a:bodyPr/>
                    <a:lstStyle/>
                    <a:p>
                      <a:pPr indent="180340" algn="just">
                        <a:spcAft>
                          <a:spcPts val="0"/>
                        </a:spcAft>
                      </a:pPr>
                      <a:r>
                        <a:rPr lang="sr-Cyrl-RS" sz="1600" smtClean="0">
                          <a:effectLst/>
                          <a:latin typeface="+mn-lt"/>
                        </a:rPr>
                        <a:t>С</a:t>
                      </a:r>
                      <a:r>
                        <a:rPr lang="en-US" sz="1600" smtClean="0">
                          <a:effectLst/>
                          <a:latin typeface="+mn-lt"/>
                        </a:rPr>
                        <a:t>тање </a:t>
                      </a:r>
                      <a:r>
                        <a:rPr lang="en-US" sz="1600">
                          <a:effectLst/>
                          <a:latin typeface="+mn-lt"/>
                        </a:rPr>
                        <a:t>30. јун</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1,128,782</a:t>
                      </a:r>
                      <a:endParaRPr lang="sr-Latn-RS" sz="1600">
                        <a:solidFill>
                          <a:srgbClr val="365F91"/>
                        </a:solidFill>
                        <a:effectLst/>
                        <a:latin typeface="+mn-lt"/>
                        <a:ea typeface="Times New Roman"/>
                      </a:endParaRPr>
                    </a:p>
                  </a:txBody>
                  <a:tcPr marL="68580" marR="68580" marT="0" marB="0" anchor="ctr"/>
                </a:tc>
                <a:tc>
                  <a:txBody>
                    <a:bodyPr/>
                    <a:lstStyle/>
                    <a:p>
                      <a:pPr indent="180340" algn="r">
                        <a:spcAft>
                          <a:spcPts val="0"/>
                        </a:spcAft>
                      </a:pPr>
                      <a:r>
                        <a:rPr lang="en-US" sz="1600">
                          <a:effectLst/>
                          <a:latin typeface="+mn-lt"/>
                        </a:rPr>
                        <a:t>1,101,111</a:t>
                      </a:r>
                      <a:endParaRPr lang="sr-Latn-RS" sz="1600">
                        <a:solidFill>
                          <a:srgbClr val="365F91"/>
                        </a:solidFill>
                        <a:effectLst/>
                        <a:latin typeface="+mn-lt"/>
                        <a:ea typeface="Times New Roman"/>
                      </a:endParaRPr>
                    </a:p>
                  </a:txBody>
                  <a:tcPr marL="68580" marR="68580" marT="0" marB="0" anchor="ctr"/>
                </a:tc>
                <a:tc>
                  <a:txBody>
                    <a:bodyPr/>
                    <a:lstStyle/>
                    <a:p>
                      <a:pPr indent="180340" algn="ctr">
                        <a:spcAft>
                          <a:spcPts val="0"/>
                        </a:spcAft>
                      </a:pPr>
                      <a:r>
                        <a:rPr lang="en-US" sz="1600">
                          <a:effectLst/>
                          <a:latin typeface="+mn-lt"/>
                        </a:rPr>
                        <a:t>97.55</a:t>
                      </a:r>
                      <a:endParaRPr lang="sr-Latn-RS" sz="1600">
                        <a:solidFill>
                          <a:srgbClr val="365F91"/>
                        </a:solidFill>
                        <a:effectLst/>
                        <a:latin typeface="+mn-lt"/>
                        <a:ea typeface="Times New Roman"/>
                      </a:endParaRPr>
                    </a:p>
                  </a:txBody>
                  <a:tcPr marL="68580" marR="68580" marT="0" marB="0" anchor="ctr"/>
                </a:tc>
              </a:tr>
            </a:tbl>
          </a:graphicData>
        </a:graphic>
      </p:graphicFrame>
    </p:spTree>
    <p:extLst>
      <p:ext uri="{BB962C8B-B14F-4D97-AF65-F5344CB8AC3E}">
        <p14:creationId xmlns:p14="http://schemas.microsoft.com/office/powerpoint/2010/main" val="122103378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9.</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УЛАГАЊЕ ГАРАНТНЕ РЕЗЕРВе </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ДРУШТВА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53</a:t>
            </a:fld>
            <a:endParaRPr lang="sr-Latn-RS"/>
          </a:p>
        </p:txBody>
      </p:sp>
      <p:graphicFrame>
        <p:nvGraphicFramePr>
          <p:cNvPr id="7" name="Table 6"/>
          <p:cNvGraphicFramePr>
            <a:graphicFrameLocks noGrp="1"/>
          </p:cNvGraphicFramePr>
          <p:nvPr>
            <p:extLst>
              <p:ext uri="{D42A27DB-BD31-4B8C-83A1-F6EECF244321}">
                <p14:modId xmlns:p14="http://schemas.microsoft.com/office/powerpoint/2010/main" val="2922522483"/>
              </p:ext>
            </p:extLst>
          </p:nvPr>
        </p:nvGraphicFramePr>
        <p:xfrm>
          <a:off x="107504" y="2276872"/>
          <a:ext cx="8928991" cy="3566125"/>
        </p:xfrm>
        <a:graphic>
          <a:graphicData uri="http://schemas.openxmlformats.org/drawingml/2006/table">
            <a:tbl>
              <a:tblPr firstRow="1" lastRow="1" bandRow="1">
                <a:tableStyleId>{5C22544A-7EE6-4342-B048-85BDC9FD1C3A}</a:tableStyleId>
              </a:tblPr>
              <a:tblGrid>
                <a:gridCol w="5904656"/>
                <a:gridCol w="1656184"/>
                <a:gridCol w="1368151"/>
              </a:tblGrid>
              <a:tr h="987538">
                <a:tc>
                  <a:txBody>
                    <a:bodyPr/>
                    <a:lstStyle/>
                    <a:p>
                      <a:pPr algn="ctr">
                        <a:spcAft>
                          <a:spcPts val="0"/>
                        </a:spcAft>
                      </a:pPr>
                      <a:r>
                        <a:rPr lang="sr-Cyrl-RS" sz="1800">
                          <a:effectLst/>
                          <a:latin typeface="+mn-lt"/>
                        </a:rPr>
                        <a:t>								Пласмани</a:t>
                      </a:r>
                      <a:endParaRPr lang="sr-Latn-RS" sz="1800">
                        <a:solidFill>
                          <a:srgbClr val="000000"/>
                        </a:solidFill>
                        <a:effectLst/>
                        <a:latin typeface="+mn-lt"/>
                        <a:ea typeface="Times New Roman"/>
                      </a:endParaRPr>
                    </a:p>
                  </a:txBody>
                  <a:tcPr marL="68580" marR="68580" marT="0" marB="0" anchor="ctr"/>
                </a:tc>
                <a:tc>
                  <a:txBody>
                    <a:bodyPr/>
                    <a:lstStyle/>
                    <a:p>
                      <a:pPr algn="ctr">
                        <a:spcAft>
                          <a:spcPts val="0"/>
                        </a:spcAft>
                      </a:pPr>
                      <a:r>
                        <a:rPr lang="sr-Cyrl-RS" sz="1800">
                          <a:effectLst/>
                          <a:latin typeface="+mn-lt"/>
                        </a:rPr>
                        <a:t>Износ у 000 РСД</a:t>
                      </a:r>
                      <a:endParaRPr lang="sr-Latn-RS" sz="1800">
                        <a:solidFill>
                          <a:srgbClr val="000000"/>
                        </a:solidFill>
                        <a:effectLst/>
                        <a:latin typeface="+mn-lt"/>
                        <a:ea typeface="Times New Roman"/>
                      </a:endParaRPr>
                    </a:p>
                  </a:txBody>
                  <a:tcPr marL="68580" marR="68580" marT="0" marB="0" anchor="ctr"/>
                </a:tc>
                <a:tc>
                  <a:txBody>
                    <a:bodyPr/>
                    <a:lstStyle/>
                    <a:p>
                      <a:pPr algn="ctr">
                        <a:spcAft>
                          <a:spcPts val="0"/>
                        </a:spcAft>
                      </a:pPr>
                      <a:r>
                        <a:rPr lang="sr-Cyrl-RS" sz="1800">
                          <a:effectLst/>
                          <a:latin typeface="+mn-lt"/>
                        </a:rPr>
                        <a:t>Учешће</a:t>
                      </a:r>
                      <a:endParaRPr lang="sr-Latn-RS" sz="1800">
                        <a:solidFill>
                          <a:srgbClr val="000000"/>
                        </a:solidFill>
                        <a:effectLst/>
                        <a:latin typeface="+mn-lt"/>
                        <a:ea typeface="Times New Roman"/>
                      </a:endParaRPr>
                    </a:p>
                  </a:txBody>
                  <a:tcPr marL="68580" marR="68580" marT="0" marB="0" anchor="ctr"/>
                </a:tc>
              </a:tr>
              <a:tr h="493769">
                <a:tc>
                  <a:txBody>
                    <a:bodyPr/>
                    <a:lstStyle/>
                    <a:p>
                      <a:pPr>
                        <a:spcAft>
                          <a:spcPts val="0"/>
                        </a:spcAft>
                      </a:pPr>
                      <a:r>
                        <a:rPr lang="sr-Cyrl-RS" sz="1800">
                          <a:effectLst/>
                          <a:latin typeface="+mn-lt"/>
                        </a:rPr>
                        <a:t>Депозити код банака</a:t>
                      </a:r>
                      <a:endParaRPr lang="sr-Latn-RS" sz="1800">
                        <a:solidFill>
                          <a:srgbClr val="000000"/>
                        </a:solidFill>
                        <a:effectLst/>
                        <a:latin typeface="+mn-lt"/>
                        <a:ea typeface="Times New Roman"/>
                      </a:endParaRPr>
                    </a:p>
                  </a:txBody>
                  <a:tcPr marL="68580" marR="68580" marT="0" marB="0" anchor="ctr"/>
                </a:tc>
                <a:tc>
                  <a:txBody>
                    <a:bodyPr/>
                    <a:lstStyle/>
                    <a:p>
                      <a:pPr algn="r">
                        <a:spcAft>
                          <a:spcPts val="0"/>
                        </a:spcAft>
                      </a:pPr>
                      <a:r>
                        <a:rPr lang="en-US" sz="1800">
                          <a:effectLst/>
                          <a:latin typeface="+mn-lt"/>
                        </a:rPr>
                        <a:t>227,533</a:t>
                      </a:r>
                      <a:endParaRPr lang="sr-Latn-RS" sz="1800">
                        <a:solidFill>
                          <a:srgbClr val="000000"/>
                        </a:solidFill>
                        <a:effectLst/>
                        <a:latin typeface="+mn-lt"/>
                        <a:ea typeface="Times New Roman"/>
                      </a:endParaRPr>
                    </a:p>
                  </a:txBody>
                  <a:tcPr marL="68580" marR="68580" marT="0" marB="0" anchor="b"/>
                </a:tc>
                <a:tc>
                  <a:txBody>
                    <a:bodyPr/>
                    <a:lstStyle/>
                    <a:p>
                      <a:pPr algn="ctr">
                        <a:spcAft>
                          <a:spcPts val="0"/>
                        </a:spcAft>
                      </a:pPr>
                      <a:r>
                        <a:rPr lang="en-US" sz="1800">
                          <a:effectLst/>
                          <a:latin typeface="+mn-lt"/>
                        </a:rPr>
                        <a:t>20.66%</a:t>
                      </a:r>
                      <a:endParaRPr lang="sr-Latn-RS" sz="1800">
                        <a:solidFill>
                          <a:srgbClr val="000000"/>
                        </a:solidFill>
                        <a:effectLst/>
                        <a:latin typeface="+mn-lt"/>
                        <a:ea typeface="Times New Roman"/>
                      </a:endParaRPr>
                    </a:p>
                  </a:txBody>
                  <a:tcPr marL="68580" marR="68580" marT="0" marB="0" anchor="b"/>
                </a:tc>
              </a:tr>
              <a:tr h="493769">
                <a:tc>
                  <a:txBody>
                    <a:bodyPr/>
                    <a:lstStyle/>
                    <a:p>
                      <a:pPr>
                        <a:spcAft>
                          <a:spcPts val="0"/>
                        </a:spcAft>
                      </a:pPr>
                      <a:r>
                        <a:rPr lang="sr-Cyrl-RS" sz="1800">
                          <a:effectLst/>
                          <a:latin typeface="+mn-lt"/>
                        </a:rPr>
                        <a:t>Акције којима се тргује </a:t>
                      </a:r>
                      <a:endParaRPr lang="sr-Cyrl-RS" sz="1800" smtClean="0">
                        <a:effectLst/>
                        <a:latin typeface="+mn-lt"/>
                      </a:endParaRPr>
                    </a:p>
                    <a:p>
                      <a:pPr>
                        <a:spcAft>
                          <a:spcPts val="0"/>
                        </a:spcAft>
                      </a:pPr>
                      <a:r>
                        <a:rPr lang="sr-Cyrl-RS" sz="1800" smtClean="0">
                          <a:effectLst/>
                          <a:latin typeface="+mn-lt"/>
                        </a:rPr>
                        <a:t>на </a:t>
                      </a:r>
                      <a:r>
                        <a:rPr lang="sr-Cyrl-RS" sz="1800">
                          <a:effectLst/>
                          <a:latin typeface="+mn-lt"/>
                        </a:rPr>
                        <a:t>листингу А у земљи</a:t>
                      </a:r>
                      <a:endParaRPr lang="sr-Latn-RS" sz="1800">
                        <a:solidFill>
                          <a:srgbClr val="000000"/>
                        </a:solidFill>
                        <a:effectLst/>
                        <a:latin typeface="+mn-lt"/>
                        <a:ea typeface="Times New Roman"/>
                      </a:endParaRPr>
                    </a:p>
                  </a:txBody>
                  <a:tcPr marL="68580" marR="68580" marT="0" marB="0" anchor="ctr"/>
                </a:tc>
                <a:tc>
                  <a:txBody>
                    <a:bodyPr/>
                    <a:lstStyle/>
                    <a:p>
                      <a:pPr algn="r">
                        <a:spcAft>
                          <a:spcPts val="0"/>
                        </a:spcAft>
                      </a:pPr>
                      <a:r>
                        <a:rPr lang="en-US" sz="1800">
                          <a:effectLst/>
                          <a:latin typeface="+mn-lt"/>
                        </a:rPr>
                        <a:t>14,329</a:t>
                      </a:r>
                      <a:endParaRPr lang="sr-Latn-RS" sz="1800">
                        <a:solidFill>
                          <a:srgbClr val="000000"/>
                        </a:solidFill>
                        <a:effectLst/>
                        <a:latin typeface="+mn-lt"/>
                        <a:ea typeface="Times New Roman"/>
                      </a:endParaRPr>
                    </a:p>
                  </a:txBody>
                  <a:tcPr marL="68580" marR="68580" marT="0" marB="0" anchor="b"/>
                </a:tc>
                <a:tc>
                  <a:txBody>
                    <a:bodyPr/>
                    <a:lstStyle/>
                    <a:p>
                      <a:pPr algn="ctr">
                        <a:spcAft>
                          <a:spcPts val="0"/>
                        </a:spcAft>
                      </a:pPr>
                      <a:r>
                        <a:rPr lang="en-US" sz="1800">
                          <a:effectLst/>
                          <a:latin typeface="+mn-lt"/>
                        </a:rPr>
                        <a:t>1.30%</a:t>
                      </a:r>
                      <a:endParaRPr lang="sr-Latn-RS" sz="1800">
                        <a:solidFill>
                          <a:srgbClr val="000000"/>
                        </a:solidFill>
                        <a:effectLst/>
                        <a:latin typeface="+mn-lt"/>
                        <a:ea typeface="Times New Roman"/>
                      </a:endParaRPr>
                    </a:p>
                  </a:txBody>
                  <a:tcPr marL="68580" marR="68580" marT="0" marB="0" anchor="b"/>
                </a:tc>
              </a:tr>
              <a:tr h="493769">
                <a:tc>
                  <a:txBody>
                    <a:bodyPr/>
                    <a:lstStyle/>
                    <a:p>
                      <a:pPr>
                        <a:spcAft>
                          <a:spcPts val="0"/>
                        </a:spcAft>
                      </a:pPr>
                      <a:r>
                        <a:rPr lang="sr-Cyrl-RS" sz="1800">
                          <a:effectLst/>
                          <a:latin typeface="+mn-lt"/>
                        </a:rPr>
                        <a:t>Акције којима се тргује </a:t>
                      </a:r>
                      <a:endParaRPr lang="sr-Cyrl-RS" sz="1800" smtClean="0">
                        <a:effectLst/>
                        <a:latin typeface="+mn-lt"/>
                      </a:endParaRPr>
                    </a:p>
                    <a:p>
                      <a:pPr>
                        <a:spcAft>
                          <a:spcPts val="0"/>
                        </a:spcAft>
                      </a:pPr>
                      <a:r>
                        <a:rPr lang="sr-Cyrl-RS" sz="1800" smtClean="0">
                          <a:effectLst/>
                          <a:latin typeface="+mn-lt"/>
                        </a:rPr>
                        <a:t>ван </a:t>
                      </a:r>
                      <a:r>
                        <a:rPr lang="sr-Cyrl-RS" sz="1800">
                          <a:effectLst/>
                          <a:latin typeface="+mn-lt"/>
                        </a:rPr>
                        <a:t>листинга А у земљама ван ЕУ</a:t>
                      </a:r>
                      <a:endParaRPr lang="sr-Latn-RS" sz="1800">
                        <a:solidFill>
                          <a:srgbClr val="000000"/>
                        </a:solidFill>
                        <a:effectLst/>
                        <a:latin typeface="+mn-lt"/>
                        <a:ea typeface="Times New Roman"/>
                      </a:endParaRPr>
                    </a:p>
                  </a:txBody>
                  <a:tcPr marL="68580" marR="68580" marT="0" marB="0" anchor="ctr"/>
                </a:tc>
                <a:tc>
                  <a:txBody>
                    <a:bodyPr/>
                    <a:lstStyle/>
                    <a:p>
                      <a:pPr algn="r">
                        <a:spcAft>
                          <a:spcPts val="0"/>
                        </a:spcAft>
                      </a:pPr>
                      <a:r>
                        <a:rPr lang="en-US" sz="1800">
                          <a:effectLst/>
                          <a:latin typeface="+mn-lt"/>
                        </a:rPr>
                        <a:t>601,908</a:t>
                      </a:r>
                      <a:endParaRPr lang="sr-Latn-RS" sz="1800">
                        <a:solidFill>
                          <a:srgbClr val="000000"/>
                        </a:solidFill>
                        <a:effectLst/>
                        <a:latin typeface="+mn-lt"/>
                        <a:ea typeface="Times New Roman"/>
                      </a:endParaRPr>
                    </a:p>
                  </a:txBody>
                  <a:tcPr marL="68580" marR="68580" marT="0" marB="0" anchor="b"/>
                </a:tc>
                <a:tc>
                  <a:txBody>
                    <a:bodyPr/>
                    <a:lstStyle/>
                    <a:p>
                      <a:pPr algn="ctr">
                        <a:spcAft>
                          <a:spcPts val="0"/>
                        </a:spcAft>
                      </a:pPr>
                      <a:r>
                        <a:rPr lang="en-US" sz="1800">
                          <a:effectLst/>
                          <a:latin typeface="+mn-lt"/>
                        </a:rPr>
                        <a:t>54.66%</a:t>
                      </a:r>
                      <a:endParaRPr lang="sr-Latn-RS" sz="1800">
                        <a:solidFill>
                          <a:srgbClr val="000000"/>
                        </a:solidFill>
                        <a:effectLst/>
                        <a:latin typeface="+mn-lt"/>
                        <a:ea typeface="Times New Roman"/>
                      </a:endParaRPr>
                    </a:p>
                  </a:txBody>
                  <a:tcPr marL="68580" marR="68580" marT="0" marB="0" anchor="b"/>
                </a:tc>
              </a:tr>
              <a:tr h="493769">
                <a:tc>
                  <a:txBody>
                    <a:bodyPr/>
                    <a:lstStyle/>
                    <a:p>
                      <a:pPr>
                        <a:spcAft>
                          <a:spcPts val="0"/>
                        </a:spcAft>
                      </a:pPr>
                      <a:r>
                        <a:rPr lang="sr-Cyrl-RS" sz="1800">
                          <a:effectLst/>
                          <a:latin typeface="+mn-lt"/>
                        </a:rPr>
                        <a:t>Слободна новчана средства</a:t>
                      </a:r>
                      <a:endParaRPr lang="sr-Latn-RS" sz="1800">
                        <a:solidFill>
                          <a:srgbClr val="000000"/>
                        </a:solidFill>
                        <a:effectLst/>
                        <a:latin typeface="+mn-lt"/>
                        <a:ea typeface="Times New Roman"/>
                      </a:endParaRPr>
                    </a:p>
                  </a:txBody>
                  <a:tcPr marL="68580" marR="68580" marT="0" marB="0" anchor="ctr"/>
                </a:tc>
                <a:tc>
                  <a:txBody>
                    <a:bodyPr/>
                    <a:lstStyle/>
                    <a:p>
                      <a:pPr algn="r">
                        <a:spcAft>
                          <a:spcPts val="0"/>
                        </a:spcAft>
                      </a:pPr>
                      <a:r>
                        <a:rPr lang="en-US" sz="1800">
                          <a:effectLst/>
                          <a:latin typeface="+mn-lt"/>
                        </a:rPr>
                        <a:t>257,341</a:t>
                      </a:r>
                      <a:endParaRPr lang="sr-Latn-RS" sz="1800">
                        <a:solidFill>
                          <a:srgbClr val="000000"/>
                        </a:solidFill>
                        <a:effectLst/>
                        <a:latin typeface="+mn-lt"/>
                        <a:ea typeface="Times New Roman"/>
                      </a:endParaRPr>
                    </a:p>
                  </a:txBody>
                  <a:tcPr marL="68580" marR="68580" marT="0" marB="0" anchor="b"/>
                </a:tc>
                <a:tc>
                  <a:txBody>
                    <a:bodyPr/>
                    <a:lstStyle/>
                    <a:p>
                      <a:pPr algn="ctr">
                        <a:spcAft>
                          <a:spcPts val="0"/>
                        </a:spcAft>
                      </a:pPr>
                      <a:r>
                        <a:rPr lang="en-US" sz="1800">
                          <a:effectLst/>
                          <a:latin typeface="+mn-lt"/>
                        </a:rPr>
                        <a:t>23.37%</a:t>
                      </a:r>
                      <a:endParaRPr lang="sr-Latn-RS" sz="1800">
                        <a:solidFill>
                          <a:srgbClr val="000000"/>
                        </a:solidFill>
                        <a:effectLst/>
                        <a:latin typeface="+mn-lt"/>
                        <a:ea typeface="Times New Roman"/>
                      </a:endParaRPr>
                    </a:p>
                  </a:txBody>
                  <a:tcPr marL="68580" marR="68580" marT="0" marB="0" anchor="b"/>
                </a:tc>
              </a:tr>
              <a:tr h="493769">
                <a:tc>
                  <a:txBody>
                    <a:bodyPr/>
                    <a:lstStyle/>
                    <a:p>
                      <a:pPr algn="ctr">
                        <a:spcAft>
                          <a:spcPts val="0"/>
                        </a:spcAft>
                      </a:pPr>
                      <a:r>
                        <a:rPr lang="sr-Cyrl-RS" sz="1800">
                          <a:effectLst/>
                          <a:latin typeface="+mn-lt"/>
                        </a:rPr>
                        <a:t>УКУПНО</a:t>
                      </a:r>
                      <a:endParaRPr lang="sr-Latn-RS" sz="1800">
                        <a:solidFill>
                          <a:srgbClr val="000000"/>
                        </a:solidFill>
                        <a:effectLst/>
                        <a:latin typeface="+mn-lt"/>
                        <a:ea typeface="Times New Roman"/>
                      </a:endParaRPr>
                    </a:p>
                  </a:txBody>
                  <a:tcPr marL="68580" marR="68580" marT="0" marB="0" anchor="ctr"/>
                </a:tc>
                <a:tc>
                  <a:txBody>
                    <a:bodyPr/>
                    <a:lstStyle/>
                    <a:p>
                      <a:pPr algn="r">
                        <a:spcAft>
                          <a:spcPts val="0"/>
                        </a:spcAft>
                      </a:pPr>
                      <a:r>
                        <a:rPr lang="sr-Cyrl-RS" sz="1800">
                          <a:effectLst/>
                          <a:latin typeface="+mn-lt"/>
                        </a:rPr>
                        <a:t>1,101,111</a:t>
                      </a:r>
                      <a:endParaRPr lang="sr-Latn-RS" sz="1800">
                        <a:solidFill>
                          <a:srgbClr val="000000"/>
                        </a:solidFill>
                        <a:effectLst/>
                        <a:latin typeface="+mn-lt"/>
                        <a:ea typeface="Times New Roman"/>
                      </a:endParaRPr>
                    </a:p>
                  </a:txBody>
                  <a:tcPr marL="68580" marR="68580" marT="0" marB="0" anchor="ctr"/>
                </a:tc>
                <a:tc>
                  <a:txBody>
                    <a:bodyPr/>
                    <a:lstStyle/>
                    <a:p>
                      <a:pPr algn="ctr">
                        <a:spcAft>
                          <a:spcPts val="0"/>
                        </a:spcAft>
                      </a:pPr>
                      <a:r>
                        <a:rPr lang="sr-Cyrl-RS" sz="1800">
                          <a:effectLst/>
                          <a:latin typeface="+mn-lt"/>
                        </a:rPr>
                        <a:t>100,00%</a:t>
                      </a:r>
                      <a:endParaRPr lang="sr-Latn-RS" sz="1800">
                        <a:solidFill>
                          <a:srgbClr val="000000"/>
                        </a:solidFill>
                        <a:effectLst/>
                        <a:latin typeface="+mn-lt"/>
                        <a:ea typeface="Times New Roman"/>
                      </a:endParaRPr>
                    </a:p>
                  </a:txBody>
                  <a:tcPr marL="68580" marR="68580" marT="0" marB="0" anchor="ctr"/>
                </a:tc>
              </a:tr>
            </a:tbl>
          </a:graphicData>
        </a:graphic>
      </p:graphicFrame>
    </p:spTree>
    <p:extLst>
      <p:ext uri="{BB962C8B-B14F-4D97-AF65-F5344CB8AC3E}">
        <p14:creationId xmlns:p14="http://schemas.microsoft.com/office/powerpoint/2010/main" val="279209423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927"/>
            <a:ext cx="8712968" cy="1186825"/>
          </a:xfrm>
        </p:spPr>
        <p:txBody>
          <a:bodyPr>
            <a:noAutofit/>
          </a:bodyPr>
          <a:lstStyle/>
          <a:p>
            <a:r>
              <a:rPr lang="ru-RU" sz="30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10.</a:t>
            </a:r>
            <a:r>
              <a:rPr lang="ru-RU" sz="30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	</a:t>
            </a:r>
            <a:r>
              <a:rPr lang="sr-Cyrl-RS" sz="3000"/>
              <a:t>СТРУКТУРА  РЕЗУЛТАТА ПОСЛОВАЊА </a:t>
            </a:r>
            <a:endParaRPr lang="sr-Latn-RS" sz="30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54</a:t>
            </a:fld>
            <a:endParaRPr lang="sr-Latn-RS"/>
          </a:p>
        </p:txBody>
      </p:sp>
      <p:graphicFrame>
        <p:nvGraphicFramePr>
          <p:cNvPr id="4" name="Table 3"/>
          <p:cNvGraphicFramePr>
            <a:graphicFrameLocks noGrp="1"/>
          </p:cNvGraphicFramePr>
          <p:nvPr>
            <p:extLst>
              <p:ext uri="{D42A27DB-BD31-4B8C-83A1-F6EECF244321}">
                <p14:modId xmlns:p14="http://schemas.microsoft.com/office/powerpoint/2010/main" val="732451306"/>
              </p:ext>
            </p:extLst>
          </p:nvPr>
        </p:nvGraphicFramePr>
        <p:xfrm>
          <a:off x="251520" y="980726"/>
          <a:ext cx="8640960" cy="5830012"/>
        </p:xfrm>
        <a:graphic>
          <a:graphicData uri="http://schemas.openxmlformats.org/drawingml/2006/table">
            <a:tbl>
              <a:tblPr firstRow="1" firstCol="1" bandRow="1">
                <a:tableStyleId>{5C22544A-7EE6-4342-B048-85BDC9FD1C3A}</a:tableStyleId>
              </a:tblPr>
              <a:tblGrid>
                <a:gridCol w="2977802"/>
                <a:gridCol w="1118897"/>
                <a:gridCol w="1112435"/>
                <a:gridCol w="1118090"/>
                <a:gridCol w="1233616"/>
                <a:gridCol w="1080120"/>
              </a:tblGrid>
              <a:tr h="1161210">
                <a:tc>
                  <a:txBody>
                    <a:bodyPr/>
                    <a:lstStyle/>
                    <a:p>
                      <a:pPr algn="ctr">
                        <a:spcAft>
                          <a:spcPts val="0"/>
                        </a:spcAft>
                      </a:pPr>
                      <a:r>
                        <a:rPr lang="sr-Latn-RS" sz="1600">
                          <a:effectLst/>
                        </a:rPr>
                        <a:t>Опис</a:t>
                      </a:r>
                      <a:endParaRPr lang="sr-Latn-RS" sz="1600">
                        <a:effectLst/>
                        <a:latin typeface="Times New Roman"/>
                        <a:ea typeface="Times New Roman"/>
                      </a:endParaRPr>
                    </a:p>
                  </a:txBody>
                  <a:tcPr marL="68580" marR="68580" marT="0" marB="0" anchor="ctr"/>
                </a:tc>
                <a:tc>
                  <a:txBody>
                    <a:bodyPr/>
                    <a:lstStyle/>
                    <a:p>
                      <a:pPr algn="ctr">
                        <a:spcAft>
                          <a:spcPts val="0"/>
                        </a:spcAft>
                      </a:pPr>
                      <a:r>
                        <a:rPr lang="sr-Latn-RS" sz="1200">
                          <a:effectLst/>
                        </a:rPr>
                        <a:t>остварење 30.06.2014</a:t>
                      </a:r>
                      <a:endParaRPr lang="sr-Latn-RS" sz="1200">
                        <a:effectLst/>
                        <a:latin typeface="Times New Roman"/>
                        <a:ea typeface="Times New Roman"/>
                      </a:endParaRPr>
                    </a:p>
                  </a:txBody>
                  <a:tcPr marL="68580" marR="68580" marT="0" marB="0" anchor="ctr"/>
                </a:tc>
                <a:tc>
                  <a:txBody>
                    <a:bodyPr/>
                    <a:lstStyle/>
                    <a:p>
                      <a:pPr algn="ctr">
                        <a:spcAft>
                          <a:spcPts val="0"/>
                        </a:spcAft>
                      </a:pPr>
                      <a:r>
                        <a:rPr lang="sr-Latn-RS" sz="1200">
                          <a:effectLst/>
                        </a:rPr>
                        <a:t>план 2015/II квартал</a:t>
                      </a:r>
                      <a:endParaRPr lang="sr-Latn-RS" sz="1200">
                        <a:effectLst/>
                        <a:latin typeface="Times New Roman"/>
                        <a:ea typeface="Times New Roman"/>
                      </a:endParaRPr>
                    </a:p>
                  </a:txBody>
                  <a:tcPr marL="68580" marR="68580" marT="0" marB="0" anchor="ctr"/>
                </a:tc>
                <a:tc>
                  <a:txBody>
                    <a:bodyPr/>
                    <a:lstStyle/>
                    <a:p>
                      <a:pPr algn="ctr">
                        <a:spcAft>
                          <a:spcPts val="0"/>
                        </a:spcAft>
                      </a:pPr>
                      <a:r>
                        <a:rPr lang="sr-Latn-RS" sz="1200">
                          <a:effectLst/>
                        </a:rPr>
                        <a:t>остварење II квартал</a:t>
                      </a:r>
                      <a:endParaRPr lang="sr-Latn-RS" sz="1200">
                        <a:effectLst/>
                        <a:latin typeface="Times New Roman"/>
                        <a:ea typeface="Times New Roman"/>
                      </a:endParaRPr>
                    </a:p>
                  </a:txBody>
                  <a:tcPr marL="68580" marR="68580" marT="0" marB="0" anchor="ctr"/>
                </a:tc>
                <a:tc>
                  <a:txBody>
                    <a:bodyPr/>
                    <a:lstStyle/>
                    <a:p>
                      <a:pPr algn="ctr">
                        <a:spcAft>
                          <a:spcPts val="0"/>
                        </a:spcAft>
                      </a:pPr>
                      <a:r>
                        <a:rPr lang="sr-Latn-RS" sz="1200">
                          <a:effectLst/>
                        </a:rPr>
                        <a:t>Индекс остварење 2015</a:t>
                      </a:r>
                      <a:r>
                        <a:rPr lang="sr-Latn-RS" sz="1200" smtClean="0">
                          <a:effectLst/>
                        </a:rPr>
                        <a:t>/</a:t>
                      </a:r>
                      <a:endParaRPr lang="sr-Cyrl-RS" sz="1200" smtClean="0">
                        <a:effectLst/>
                      </a:endParaRPr>
                    </a:p>
                    <a:p>
                      <a:pPr algn="ctr">
                        <a:spcAft>
                          <a:spcPts val="0"/>
                        </a:spcAft>
                      </a:pPr>
                      <a:r>
                        <a:rPr lang="sr-Latn-RS" sz="1200" smtClean="0">
                          <a:effectLst/>
                        </a:rPr>
                        <a:t>остварење </a:t>
                      </a:r>
                      <a:r>
                        <a:rPr lang="sr-Latn-RS" sz="1200">
                          <a:effectLst/>
                        </a:rPr>
                        <a:t>2014</a:t>
                      </a:r>
                      <a:endParaRPr lang="sr-Latn-RS" sz="1200">
                        <a:effectLst/>
                        <a:latin typeface="Times New Roman"/>
                        <a:ea typeface="Times New Roman"/>
                      </a:endParaRPr>
                    </a:p>
                  </a:txBody>
                  <a:tcPr marL="68580" marR="68580" marT="0" marB="0" anchor="ctr"/>
                </a:tc>
                <a:tc>
                  <a:txBody>
                    <a:bodyPr/>
                    <a:lstStyle/>
                    <a:p>
                      <a:pPr algn="ctr">
                        <a:spcAft>
                          <a:spcPts val="0"/>
                        </a:spcAft>
                      </a:pPr>
                      <a:r>
                        <a:rPr lang="sr-Latn-RS" sz="1200">
                          <a:effectLst/>
                        </a:rPr>
                        <a:t>Индекс остварење 2015</a:t>
                      </a:r>
                      <a:r>
                        <a:rPr lang="sr-Latn-RS" sz="1200" smtClean="0">
                          <a:effectLst/>
                        </a:rPr>
                        <a:t>/</a:t>
                      </a:r>
                      <a:endParaRPr lang="sr-Cyrl-RS" sz="1200" smtClean="0">
                        <a:effectLst/>
                      </a:endParaRPr>
                    </a:p>
                    <a:p>
                      <a:pPr algn="ctr">
                        <a:spcAft>
                          <a:spcPts val="0"/>
                        </a:spcAft>
                      </a:pPr>
                      <a:r>
                        <a:rPr lang="sr-Latn-RS" sz="1200" smtClean="0">
                          <a:effectLst/>
                        </a:rPr>
                        <a:t>план </a:t>
                      </a:r>
                      <a:r>
                        <a:rPr lang="sr-Latn-RS" sz="1200">
                          <a:effectLst/>
                        </a:rPr>
                        <a:t>2015</a:t>
                      </a:r>
                      <a:endParaRPr lang="sr-Latn-RS" sz="1200">
                        <a:effectLst/>
                        <a:latin typeface="Times New Roman"/>
                        <a:ea typeface="Times New Roman"/>
                      </a:endParaRPr>
                    </a:p>
                  </a:txBody>
                  <a:tcPr marL="68580" marR="68580" marT="0" marB="0" anchor="ctr"/>
                </a:tc>
              </a:tr>
              <a:tr h="497244">
                <a:tc>
                  <a:txBody>
                    <a:bodyPr/>
                    <a:lstStyle/>
                    <a:p>
                      <a:pPr>
                        <a:spcAft>
                          <a:spcPts val="0"/>
                        </a:spcAft>
                      </a:pPr>
                      <a:r>
                        <a:rPr lang="sr-Latn-RS" sz="1600">
                          <a:effectLst/>
                        </a:rPr>
                        <a:t>Пословни </a:t>
                      </a:r>
                      <a:endParaRPr lang="sr-Cyrl-RS" sz="1600" smtClean="0">
                        <a:effectLst/>
                      </a:endParaRPr>
                    </a:p>
                    <a:p>
                      <a:pPr>
                        <a:spcAft>
                          <a:spcPts val="0"/>
                        </a:spcAft>
                      </a:pPr>
                      <a:r>
                        <a:rPr lang="sr-Latn-RS" sz="1600" smtClean="0">
                          <a:effectLst/>
                        </a:rPr>
                        <a:t>(функционални</a:t>
                      </a:r>
                      <a:r>
                        <a:rPr lang="sr-Cyrl-RS" sz="1600" smtClean="0">
                          <a:effectLst/>
                        </a:rPr>
                        <a:t>)</a:t>
                      </a:r>
                      <a:r>
                        <a:rPr lang="sr-Latn-RS" sz="1600" smtClean="0">
                          <a:effectLst/>
                        </a:rPr>
                        <a:t> приходи</a:t>
                      </a:r>
                      <a:endParaRPr lang="sr-Latn-RS" sz="1600">
                        <a:effectLst/>
                        <a:latin typeface="Times New Roman"/>
                        <a:ea typeface="Times New Roman"/>
                      </a:endParaRPr>
                    </a:p>
                  </a:txBody>
                  <a:tcPr marL="68580" marR="68580" marT="0" marB="0" anchor="ctr"/>
                </a:tc>
                <a:tc>
                  <a:txBody>
                    <a:bodyPr/>
                    <a:lstStyle/>
                    <a:p>
                      <a:pPr algn="r">
                        <a:spcAft>
                          <a:spcPts val="0"/>
                        </a:spcAft>
                      </a:pPr>
                      <a:r>
                        <a:rPr lang="en-US" sz="1600">
                          <a:effectLst/>
                        </a:rPr>
                        <a:t>162,944</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205,481</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193,408</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118.70</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94.12</a:t>
                      </a:r>
                      <a:endParaRPr lang="sr-Latn-RS" sz="1600">
                        <a:effectLst/>
                        <a:latin typeface="Times New Roman"/>
                        <a:ea typeface="Times New Roman"/>
                      </a:endParaRPr>
                    </a:p>
                  </a:txBody>
                  <a:tcPr marL="68580" marR="68580" marT="0" marB="0" anchor="ctr"/>
                </a:tc>
              </a:tr>
              <a:tr h="497244">
                <a:tc>
                  <a:txBody>
                    <a:bodyPr/>
                    <a:lstStyle/>
                    <a:p>
                      <a:pPr>
                        <a:spcAft>
                          <a:spcPts val="0"/>
                        </a:spcAft>
                      </a:pPr>
                      <a:r>
                        <a:rPr lang="sr-Latn-RS" sz="1600">
                          <a:effectLst/>
                        </a:rPr>
                        <a:t>Пословни </a:t>
                      </a:r>
                      <a:endParaRPr lang="sr-Cyrl-RS" sz="1600" smtClean="0">
                        <a:effectLst/>
                      </a:endParaRPr>
                    </a:p>
                    <a:p>
                      <a:pPr>
                        <a:spcAft>
                          <a:spcPts val="0"/>
                        </a:spcAft>
                      </a:pPr>
                      <a:r>
                        <a:rPr lang="sr-Latn-RS" sz="1600" smtClean="0">
                          <a:effectLst/>
                        </a:rPr>
                        <a:t>(функционални</a:t>
                      </a:r>
                      <a:r>
                        <a:rPr lang="sr-Cyrl-RS" sz="1600" smtClean="0">
                          <a:effectLst/>
                        </a:rPr>
                        <a:t>)</a:t>
                      </a:r>
                      <a:r>
                        <a:rPr lang="sr-Latn-RS" sz="1600" smtClean="0">
                          <a:effectLst/>
                        </a:rPr>
                        <a:t> </a:t>
                      </a:r>
                      <a:r>
                        <a:rPr lang="sr-Latn-RS" sz="1600">
                          <a:effectLst/>
                        </a:rPr>
                        <a:t>расходи </a:t>
                      </a:r>
                      <a:endParaRPr lang="sr-Latn-RS" sz="1600">
                        <a:effectLst/>
                        <a:latin typeface="Times New Roman"/>
                        <a:ea typeface="Times New Roman"/>
                      </a:endParaRPr>
                    </a:p>
                  </a:txBody>
                  <a:tcPr marL="68580" marR="68580" marT="0" marB="0" anchor="ctr"/>
                </a:tc>
                <a:tc>
                  <a:txBody>
                    <a:bodyPr/>
                    <a:lstStyle/>
                    <a:p>
                      <a:pPr algn="r">
                        <a:spcAft>
                          <a:spcPts val="0"/>
                        </a:spcAft>
                      </a:pPr>
                      <a:r>
                        <a:rPr lang="en-US" sz="1600">
                          <a:effectLst/>
                        </a:rPr>
                        <a:t>-309,769</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-166,056</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-170,143</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54.93</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102,46</a:t>
                      </a:r>
                      <a:endParaRPr lang="sr-Latn-RS" sz="1600">
                        <a:effectLst/>
                        <a:latin typeface="Times New Roman"/>
                        <a:ea typeface="Times New Roman"/>
                      </a:endParaRPr>
                    </a:p>
                  </a:txBody>
                  <a:tcPr marL="68580" marR="68580" marT="0" marB="0" anchor="ctr"/>
                </a:tc>
              </a:tr>
              <a:tr h="608393">
                <a:tc>
                  <a:txBody>
                    <a:bodyPr/>
                    <a:lstStyle/>
                    <a:p>
                      <a:pPr>
                        <a:spcAft>
                          <a:spcPts val="0"/>
                        </a:spcAft>
                      </a:pPr>
                      <a:r>
                        <a:rPr lang="sr-Latn-RS" sz="1600" b="1">
                          <a:solidFill>
                            <a:schemeClr val="bg1"/>
                          </a:solidFill>
                          <a:effectLst/>
                        </a:rPr>
                        <a:t>БРУТО РЕЗУЛТАТ ИЗ ПОСЛОВНЕ АКТИВНОСТИ </a:t>
                      </a:r>
                      <a:endParaRPr lang="sr-Latn-RS" sz="1600" b="1">
                        <a:solidFill>
                          <a:schemeClr val="bg1"/>
                        </a:solidFill>
                        <a:effectLst/>
                        <a:latin typeface="Times New Roman"/>
                        <a:ea typeface="Times New Roman"/>
                      </a:endParaRPr>
                    </a:p>
                  </a:txBody>
                  <a:tcPr marL="68580" marR="68580" marT="0" marB="0" anchor="ctr"/>
                </a:tc>
                <a:tc>
                  <a:txBody>
                    <a:bodyPr/>
                    <a:lstStyle/>
                    <a:p>
                      <a:pPr algn="r">
                        <a:spcAft>
                          <a:spcPts val="0"/>
                        </a:spcAft>
                      </a:pPr>
                      <a:r>
                        <a:rPr lang="sr-Latn-RS" sz="1600" b="1">
                          <a:solidFill>
                            <a:schemeClr val="bg1"/>
                          </a:solidFill>
                          <a:effectLst/>
                        </a:rPr>
                        <a:t>-146,825</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39,425</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23,265</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-15.85</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59.01</a:t>
                      </a:r>
                      <a:endParaRPr lang="sr-Latn-RS" sz="1600" b="1">
                        <a:solidFill>
                          <a:schemeClr val="bg1"/>
                        </a:solidFill>
                        <a:effectLst/>
                        <a:latin typeface="Times New Roman"/>
                        <a:ea typeface="Times New Roman"/>
                      </a:endParaRPr>
                    </a:p>
                  </a:txBody>
                  <a:tcPr marL="68580" marR="68580" marT="0" marB="0" anchor="ctr">
                    <a:solidFill>
                      <a:schemeClr val="accent1"/>
                    </a:solidFill>
                  </a:tcPr>
                </a:tc>
              </a:tr>
              <a:tr h="497244">
                <a:tc>
                  <a:txBody>
                    <a:bodyPr/>
                    <a:lstStyle/>
                    <a:p>
                      <a:pPr>
                        <a:spcAft>
                          <a:spcPts val="0"/>
                        </a:spcAft>
                      </a:pPr>
                      <a:r>
                        <a:rPr lang="sr-Latn-RS" sz="1600">
                          <a:effectLst/>
                        </a:rPr>
                        <a:t>Резултат од инвестирања </a:t>
                      </a:r>
                      <a:endParaRPr lang="sr-Latn-RS" sz="1600">
                        <a:effectLst/>
                        <a:latin typeface="Times New Roman"/>
                        <a:ea typeface="Times New Roman"/>
                      </a:endParaRPr>
                    </a:p>
                  </a:txBody>
                  <a:tcPr marL="68580" marR="68580" marT="0" marB="0" anchor="ctr"/>
                </a:tc>
                <a:tc>
                  <a:txBody>
                    <a:bodyPr/>
                    <a:lstStyle/>
                    <a:p>
                      <a:pPr algn="r">
                        <a:spcAft>
                          <a:spcPts val="0"/>
                        </a:spcAft>
                      </a:pPr>
                      <a:r>
                        <a:rPr lang="en-US" sz="1600">
                          <a:effectLst/>
                        </a:rPr>
                        <a:t>41,318</a:t>
                      </a:r>
                      <a:endParaRPr lang="sr-Latn-RS" sz="1600">
                        <a:effectLst/>
                        <a:latin typeface="Times New Roman"/>
                        <a:ea typeface="Times New Roman"/>
                      </a:endParaRPr>
                    </a:p>
                  </a:txBody>
                  <a:tcPr marL="68580" marR="68580" marT="0" marB="0" anchor="ctr"/>
                </a:tc>
                <a:tc>
                  <a:txBody>
                    <a:bodyPr/>
                    <a:lstStyle/>
                    <a:p>
                      <a:pPr algn="r">
                        <a:spcAft>
                          <a:spcPts val="0"/>
                        </a:spcAft>
                      </a:pPr>
                      <a:r>
                        <a:rPr lang="en-US" sz="1600">
                          <a:effectLst/>
                        </a:rPr>
                        <a:t>35,000</a:t>
                      </a:r>
                      <a:endParaRPr lang="sr-Latn-RS" sz="1600">
                        <a:effectLst/>
                        <a:latin typeface="Times New Roman"/>
                        <a:ea typeface="Times New Roman"/>
                      </a:endParaRPr>
                    </a:p>
                  </a:txBody>
                  <a:tcPr marL="68580" marR="68580" marT="0" marB="0" anchor="ctr"/>
                </a:tc>
                <a:tc>
                  <a:txBody>
                    <a:bodyPr/>
                    <a:lstStyle/>
                    <a:p>
                      <a:pPr algn="r">
                        <a:spcAft>
                          <a:spcPts val="0"/>
                        </a:spcAft>
                      </a:pPr>
                      <a:r>
                        <a:rPr lang="en-US" sz="1600">
                          <a:effectLst/>
                        </a:rPr>
                        <a:t>25,032</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60.58</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71.52</a:t>
                      </a:r>
                      <a:endParaRPr lang="sr-Latn-RS" sz="1600">
                        <a:effectLst/>
                        <a:latin typeface="Times New Roman"/>
                        <a:ea typeface="Times New Roman"/>
                      </a:endParaRPr>
                    </a:p>
                  </a:txBody>
                  <a:tcPr marL="68580" marR="68580" marT="0" marB="0" anchor="ctr"/>
                </a:tc>
              </a:tr>
              <a:tr h="608393">
                <a:tc>
                  <a:txBody>
                    <a:bodyPr/>
                    <a:lstStyle/>
                    <a:p>
                      <a:pPr>
                        <a:spcAft>
                          <a:spcPts val="0"/>
                        </a:spcAft>
                      </a:pPr>
                      <a:r>
                        <a:rPr lang="sr-Latn-RS" sz="1600">
                          <a:effectLst/>
                        </a:rPr>
                        <a:t>НЕТО РЕЗУЛТАТ ИЗ ПОСЛОВНЕ АКТИВНОСТИ (19+27)</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b="1">
                          <a:solidFill>
                            <a:schemeClr val="bg1"/>
                          </a:solidFill>
                          <a:effectLst/>
                        </a:rPr>
                        <a:t>-152,666</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19,808</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22,719</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-14.88</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114.70</a:t>
                      </a:r>
                      <a:endParaRPr lang="sr-Latn-RS" sz="1600" b="1">
                        <a:solidFill>
                          <a:schemeClr val="bg1"/>
                        </a:solidFill>
                        <a:effectLst/>
                        <a:latin typeface="Times New Roman"/>
                        <a:ea typeface="Times New Roman"/>
                      </a:endParaRPr>
                    </a:p>
                  </a:txBody>
                  <a:tcPr marL="68580" marR="68580" marT="0" marB="0" anchor="ctr">
                    <a:solidFill>
                      <a:schemeClr val="accent1"/>
                    </a:solidFill>
                  </a:tcPr>
                </a:tc>
              </a:tr>
              <a:tr h="497244">
                <a:tc>
                  <a:txBody>
                    <a:bodyPr/>
                    <a:lstStyle/>
                    <a:p>
                      <a:pPr>
                        <a:spcAft>
                          <a:spcPts val="0"/>
                        </a:spcAft>
                      </a:pPr>
                      <a:r>
                        <a:rPr lang="sr-Latn-RS" sz="1600">
                          <a:effectLst/>
                        </a:rPr>
                        <a:t>ФИНАНСИЈСКИ РЕЗУЛТАТ </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2,783</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5,000</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-22,784</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-818.68</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102,46</a:t>
                      </a:r>
                      <a:endParaRPr lang="sr-Latn-RS" sz="1600">
                        <a:effectLst/>
                        <a:latin typeface="Times New Roman"/>
                        <a:ea typeface="Times New Roman"/>
                      </a:endParaRPr>
                    </a:p>
                  </a:txBody>
                  <a:tcPr marL="68580" marR="68580" marT="0" marB="0" anchor="ctr"/>
                </a:tc>
              </a:tr>
              <a:tr h="497244">
                <a:tc>
                  <a:txBody>
                    <a:bodyPr/>
                    <a:lstStyle/>
                    <a:p>
                      <a:pPr>
                        <a:spcAft>
                          <a:spcPts val="0"/>
                        </a:spcAft>
                      </a:pPr>
                      <a:r>
                        <a:rPr lang="sr-Latn-RS" sz="1600">
                          <a:effectLst/>
                        </a:rPr>
                        <a:t>РЕЗУЛТАТ ОД УСКЛАЂИВАЊА ВРЕДНОСТИ ИМОВИНЕ </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104,572</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15,807</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101</a:t>
                      </a:r>
                      <a:r>
                        <a:rPr lang="sr-Cyrl-RS" sz="1600">
                          <a:effectLst/>
                        </a:rPr>
                        <a:t>.</a:t>
                      </a:r>
                      <a:r>
                        <a:rPr lang="sr-Latn-RS" sz="1600">
                          <a:effectLst/>
                        </a:rPr>
                        <a:t>649</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97.20</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a:effectLst/>
                        </a:rPr>
                        <a:t>102,46</a:t>
                      </a:r>
                      <a:endParaRPr lang="sr-Latn-RS" sz="1600">
                        <a:effectLst/>
                        <a:latin typeface="Times New Roman"/>
                        <a:ea typeface="Times New Roman"/>
                      </a:endParaRPr>
                    </a:p>
                  </a:txBody>
                  <a:tcPr marL="68580" marR="68580" marT="0" marB="0" anchor="ctr"/>
                </a:tc>
              </a:tr>
              <a:tr h="608393">
                <a:tc>
                  <a:txBody>
                    <a:bodyPr/>
                    <a:lstStyle/>
                    <a:p>
                      <a:pPr algn="ctr">
                        <a:spcAft>
                          <a:spcPts val="0"/>
                        </a:spcAft>
                      </a:pPr>
                      <a:r>
                        <a:rPr lang="sr-Latn-RS" sz="1600">
                          <a:effectLst/>
                        </a:rPr>
                        <a:t>РЕЗУЛТАТ ПРЕ ОПОРЕЗИВАЊА</a:t>
                      </a:r>
                      <a:endParaRPr lang="sr-Latn-RS" sz="1600">
                        <a:effectLst/>
                        <a:latin typeface="Times New Roman"/>
                        <a:ea typeface="Times New Roman"/>
                      </a:endParaRPr>
                    </a:p>
                  </a:txBody>
                  <a:tcPr marL="68580" marR="68580" marT="0" marB="0" anchor="ctr"/>
                </a:tc>
                <a:tc>
                  <a:txBody>
                    <a:bodyPr/>
                    <a:lstStyle/>
                    <a:p>
                      <a:pPr algn="r">
                        <a:spcAft>
                          <a:spcPts val="0"/>
                        </a:spcAft>
                      </a:pPr>
                      <a:r>
                        <a:rPr lang="sr-Latn-RS" sz="1600" b="1">
                          <a:solidFill>
                            <a:schemeClr val="bg1"/>
                          </a:solidFill>
                          <a:effectLst/>
                        </a:rPr>
                        <a:t>-52,423</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75,615</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109,932</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-209.70</a:t>
                      </a:r>
                      <a:endParaRPr lang="sr-Latn-RS" sz="1600" b="1">
                        <a:solidFill>
                          <a:schemeClr val="bg1"/>
                        </a:solidFill>
                        <a:effectLst/>
                        <a:latin typeface="Times New Roman"/>
                        <a:ea typeface="Times New Roman"/>
                      </a:endParaRPr>
                    </a:p>
                  </a:txBody>
                  <a:tcPr marL="68580" marR="68580" marT="0" marB="0" anchor="ctr">
                    <a:solidFill>
                      <a:schemeClr val="accent1"/>
                    </a:solidFill>
                  </a:tcPr>
                </a:tc>
                <a:tc>
                  <a:txBody>
                    <a:bodyPr/>
                    <a:lstStyle/>
                    <a:p>
                      <a:pPr algn="r">
                        <a:spcAft>
                          <a:spcPts val="0"/>
                        </a:spcAft>
                      </a:pPr>
                      <a:r>
                        <a:rPr lang="sr-Latn-RS" sz="1600" b="1">
                          <a:solidFill>
                            <a:schemeClr val="bg1"/>
                          </a:solidFill>
                          <a:effectLst/>
                        </a:rPr>
                        <a:t>145.38</a:t>
                      </a:r>
                      <a:endParaRPr lang="sr-Latn-RS" sz="1600" b="1">
                        <a:solidFill>
                          <a:schemeClr val="bg1"/>
                        </a:solidFill>
                        <a:effectLst/>
                        <a:latin typeface="Times New Roman"/>
                        <a:ea typeface="Times New Roman"/>
                      </a:endParaRPr>
                    </a:p>
                  </a:txBody>
                  <a:tcPr marL="68580" marR="68580" marT="0" marB="0" anchor="ctr">
                    <a:solidFill>
                      <a:schemeClr val="accent1"/>
                    </a:solidFill>
                  </a:tcPr>
                </a:tc>
              </a:tr>
            </a:tbl>
          </a:graphicData>
        </a:graphic>
      </p:graphicFrame>
    </p:spTree>
    <p:extLst>
      <p:ext uri="{BB962C8B-B14F-4D97-AF65-F5344CB8AC3E}">
        <p14:creationId xmlns:p14="http://schemas.microsoft.com/office/powerpoint/2010/main" val="19654764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496944" cy="1224136"/>
          </a:xfrm>
        </p:spPr>
        <p:txBody>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10.</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	</a:t>
            </a:r>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ОСТВАРЕНИ ПОКАЗАТЕЉИ ПОСЛОВАЊА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55</a:t>
            </a:fld>
            <a:endParaRPr lang="sr-Latn-RS"/>
          </a:p>
        </p:txBody>
      </p:sp>
      <p:graphicFrame>
        <p:nvGraphicFramePr>
          <p:cNvPr id="8" name="Table 7"/>
          <p:cNvGraphicFramePr>
            <a:graphicFrameLocks noGrp="1"/>
          </p:cNvGraphicFramePr>
          <p:nvPr>
            <p:extLst>
              <p:ext uri="{D42A27DB-BD31-4B8C-83A1-F6EECF244321}">
                <p14:modId xmlns:p14="http://schemas.microsoft.com/office/powerpoint/2010/main" val="3201630994"/>
              </p:ext>
            </p:extLst>
          </p:nvPr>
        </p:nvGraphicFramePr>
        <p:xfrm>
          <a:off x="107505" y="1628798"/>
          <a:ext cx="8928992" cy="4896546"/>
        </p:xfrm>
        <a:graphic>
          <a:graphicData uri="http://schemas.openxmlformats.org/drawingml/2006/table">
            <a:tbl>
              <a:tblPr firstRow="1" firstCol="1" bandRow="1">
                <a:tableStyleId>{5C22544A-7EE6-4342-B048-85BDC9FD1C3A}</a:tableStyleId>
              </a:tblPr>
              <a:tblGrid>
                <a:gridCol w="5407503"/>
                <a:gridCol w="1209573"/>
                <a:gridCol w="1209573"/>
                <a:gridCol w="1102343"/>
              </a:tblGrid>
              <a:tr h="756728">
                <a:tc>
                  <a:txBody>
                    <a:bodyPr/>
                    <a:lstStyle/>
                    <a:p>
                      <a:pPr algn="ctr">
                        <a:spcAft>
                          <a:spcPts val="0"/>
                        </a:spcAft>
                      </a:pPr>
                      <a:r>
                        <a:rPr lang="sr-Latn-RS" sz="1800">
                          <a:effectLst/>
                        </a:rPr>
                        <a:t>CARMEL ПОКАЗАТЕЉИ</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600" smtClean="0">
                          <a:effectLst/>
                        </a:rPr>
                        <a:t>30.06.2014</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600" smtClean="0">
                          <a:effectLst/>
                        </a:rPr>
                        <a:t>30.06.2015</a:t>
                      </a:r>
                      <a:endParaRPr lang="sr-Latn-RS" sz="16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600">
                          <a:effectLst/>
                        </a:rPr>
                        <a:t>индекс</a:t>
                      </a:r>
                      <a:endParaRPr lang="sr-Latn-RS" sz="1600">
                        <a:solidFill>
                          <a:srgbClr val="365F91"/>
                        </a:solidFill>
                        <a:effectLst/>
                        <a:latin typeface="Times New Roman"/>
                        <a:ea typeface="Times New Roman"/>
                      </a:endParaRPr>
                    </a:p>
                  </a:txBody>
                  <a:tcPr marL="68580" marR="68580" marT="0" marB="0" anchor="ctr"/>
                </a:tc>
              </a:tr>
              <a:tr h="832430">
                <a:tc>
                  <a:txBody>
                    <a:bodyPr/>
                    <a:lstStyle/>
                    <a:p>
                      <a:pPr>
                        <a:spcAft>
                          <a:spcPts val="0"/>
                        </a:spcAft>
                      </a:pPr>
                      <a:r>
                        <a:rPr lang="sr-Latn-RS" sz="1800">
                          <a:effectLst/>
                        </a:rPr>
                        <a:t>E1: РАЦИО ШТЕТА: </a:t>
                      </a:r>
                    </a:p>
                    <a:p>
                      <a:pPr>
                        <a:spcAft>
                          <a:spcPts val="0"/>
                        </a:spcAft>
                      </a:pPr>
                      <a:r>
                        <a:rPr lang="sr-Latn-RS" sz="1800" smtClean="0">
                          <a:effectLst/>
                        </a:rPr>
                        <a:t>Мерод</a:t>
                      </a:r>
                      <a:r>
                        <a:rPr lang="sr-Cyrl-RS" sz="1800" smtClean="0">
                          <a:effectLst/>
                        </a:rPr>
                        <a:t>авне</a:t>
                      </a:r>
                      <a:r>
                        <a:rPr lang="sr-Latn-RS" sz="1800" smtClean="0">
                          <a:effectLst/>
                        </a:rPr>
                        <a:t> </a:t>
                      </a:r>
                      <a:r>
                        <a:rPr lang="sr-Latn-RS" sz="1800">
                          <a:effectLst/>
                        </a:rPr>
                        <a:t>штете у </a:t>
                      </a:r>
                      <a:r>
                        <a:rPr lang="sr-Latn-RS" sz="1800" smtClean="0">
                          <a:effectLst/>
                        </a:rPr>
                        <a:t>самопр</a:t>
                      </a:r>
                      <a:r>
                        <a:rPr lang="sr-Cyrl-RS" sz="1800" smtClean="0">
                          <a:effectLst/>
                        </a:rPr>
                        <a:t>идржају</a:t>
                      </a:r>
                      <a:r>
                        <a:rPr lang="sr-Latn-RS" sz="1800" smtClean="0">
                          <a:effectLst/>
                        </a:rPr>
                        <a:t>  </a:t>
                      </a:r>
                      <a:endParaRPr lang="sr-Cyrl-RS" sz="1800" smtClean="0">
                        <a:effectLst/>
                      </a:endParaRPr>
                    </a:p>
                    <a:p>
                      <a:pPr>
                        <a:spcAft>
                          <a:spcPts val="0"/>
                        </a:spcAft>
                      </a:pPr>
                      <a:r>
                        <a:rPr lang="sr-Latn-RS" sz="1800" smtClean="0">
                          <a:effectLst/>
                        </a:rPr>
                        <a:t>/ Мерод</a:t>
                      </a:r>
                      <a:r>
                        <a:rPr lang="sr-Cyrl-RS" sz="1800" smtClean="0">
                          <a:effectLst/>
                        </a:rPr>
                        <a:t>авна</a:t>
                      </a:r>
                      <a:r>
                        <a:rPr lang="sr-Latn-RS" sz="1800" smtClean="0">
                          <a:effectLst/>
                        </a:rPr>
                        <a:t> </a:t>
                      </a:r>
                      <a:r>
                        <a:rPr lang="sr-Latn-RS" sz="1800">
                          <a:effectLst/>
                        </a:rPr>
                        <a:t>премија у </a:t>
                      </a:r>
                      <a:r>
                        <a:rPr lang="sr-Latn-RS" sz="1800" smtClean="0">
                          <a:effectLst/>
                        </a:rPr>
                        <a:t>самопридрж</a:t>
                      </a:r>
                      <a:r>
                        <a:rPr lang="sr-Cyrl-RS" sz="1800" smtClean="0">
                          <a:effectLst/>
                        </a:rPr>
                        <a:t>ају</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3,34</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0,89</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-73,80</a:t>
                      </a:r>
                      <a:endParaRPr lang="sr-Latn-RS" sz="1800">
                        <a:solidFill>
                          <a:srgbClr val="365F91"/>
                        </a:solidFill>
                        <a:effectLst/>
                        <a:latin typeface="Times New Roman"/>
                        <a:ea typeface="Times New Roman"/>
                      </a:endParaRPr>
                    </a:p>
                  </a:txBody>
                  <a:tcPr marL="68580" marR="68580" marT="0" marB="0" anchor="ctr"/>
                </a:tc>
              </a:tr>
              <a:tr h="832430">
                <a:tc>
                  <a:txBody>
                    <a:bodyPr/>
                    <a:lstStyle/>
                    <a:p>
                      <a:pPr>
                        <a:spcAft>
                          <a:spcPts val="0"/>
                        </a:spcAft>
                      </a:pPr>
                      <a:r>
                        <a:rPr lang="sr-Latn-RS" sz="1800">
                          <a:effectLst/>
                        </a:rPr>
                        <a:t>E2: РАЦИО ТРОШКОВА: </a:t>
                      </a:r>
                    </a:p>
                    <a:p>
                      <a:pPr>
                        <a:spcAft>
                          <a:spcPts val="0"/>
                        </a:spcAft>
                      </a:pPr>
                      <a:r>
                        <a:rPr lang="sr-Latn-RS" sz="1800" smtClean="0">
                          <a:effectLst/>
                        </a:rPr>
                        <a:t>ТСО </a:t>
                      </a:r>
                      <a:r>
                        <a:rPr lang="sr-Latn-RS" sz="1800">
                          <a:effectLst/>
                        </a:rPr>
                        <a:t>/  Меродавна премија у </a:t>
                      </a:r>
                      <a:r>
                        <a:rPr lang="sr-Latn-RS" sz="1800" smtClean="0">
                          <a:effectLst/>
                        </a:rPr>
                        <a:t>самопридржају</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0,41</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0,13</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-77,64</a:t>
                      </a:r>
                      <a:endParaRPr lang="sr-Latn-RS" sz="1800">
                        <a:solidFill>
                          <a:srgbClr val="365F91"/>
                        </a:solidFill>
                        <a:effectLst/>
                        <a:latin typeface="Times New Roman"/>
                        <a:ea typeface="Times New Roman"/>
                      </a:endParaRPr>
                    </a:p>
                  </a:txBody>
                  <a:tcPr marL="68580" marR="68580" marT="0" marB="0" anchor="ctr"/>
                </a:tc>
              </a:tr>
              <a:tr h="832430">
                <a:tc>
                  <a:txBody>
                    <a:bodyPr/>
                    <a:lstStyle/>
                    <a:p>
                      <a:pPr>
                        <a:spcAft>
                          <a:spcPts val="0"/>
                        </a:spcAft>
                      </a:pPr>
                      <a:r>
                        <a:rPr lang="sr-Latn-RS" sz="1800">
                          <a:effectLst/>
                        </a:rPr>
                        <a:t>E3(A): РАЦИО ИНВЕСТИЦ. ПРИНОСА (пок 1): </a:t>
                      </a:r>
                    </a:p>
                    <a:p>
                      <a:pPr>
                        <a:spcAft>
                          <a:spcPts val="0"/>
                        </a:spcAft>
                      </a:pPr>
                      <a:r>
                        <a:rPr lang="sr-Latn-RS" sz="1800" smtClean="0">
                          <a:effectLst/>
                        </a:rPr>
                        <a:t>Инвестициона добит</a:t>
                      </a:r>
                      <a:endParaRPr lang="sr-Cyrl-RS" sz="1800" smtClean="0">
                        <a:effectLst/>
                      </a:endParaRPr>
                    </a:p>
                    <a:p>
                      <a:pPr>
                        <a:spcAft>
                          <a:spcPts val="0"/>
                        </a:spcAft>
                      </a:pPr>
                      <a:r>
                        <a:rPr lang="sr-Cyrl-RS" sz="1800" smtClean="0">
                          <a:effectLst/>
                        </a:rPr>
                        <a:t>/ </a:t>
                      </a:r>
                      <a:r>
                        <a:rPr lang="sr-Latn-RS" sz="1800" smtClean="0">
                          <a:effectLst/>
                        </a:rPr>
                        <a:t>Меродавна </a:t>
                      </a:r>
                      <a:r>
                        <a:rPr lang="sr-Latn-RS" sz="1800">
                          <a:effectLst/>
                        </a:rPr>
                        <a:t>премија у </a:t>
                      </a:r>
                      <a:r>
                        <a:rPr lang="sr-Latn-RS" sz="1800" smtClean="0">
                          <a:effectLst/>
                        </a:rPr>
                        <a:t>самопридржају</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0,32</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0,13</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-85,96</a:t>
                      </a:r>
                      <a:endParaRPr lang="sr-Latn-RS" sz="1800">
                        <a:solidFill>
                          <a:srgbClr val="365F91"/>
                        </a:solidFill>
                        <a:effectLst/>
                        <a:latin typeface="Times New Roman"/>
                        <a:ea typeface="Times New Roman"/>
                      </a:endParaRPr>
                    </a:p>
                  </a:txBody>
                  <a:tcPr marL="68580" marR="68580" marT="0" marB="0" anchor="ctr"/>
                </a:tc>
              </a:tr>
              <a:tr h="832430">
                <a:tc>
                  <a:txBody>
                    <a:bodyPr/>
                    <a:lstStyle/>
                    <a:p>
                      <a:pPr>
                        <a:spcAft>
                          <a:spcPts val="0"/>
                        </a:spcAft>
                      </a:pPr>
                      <a:r>
                        <a:rPr lang="sr-Latn-RS" sz="1800">
                          <a:effectLst/>
                        </a:rPr>
                        <a:t>E4: </a:t>
                      </a:r>
                      <a:r>
                        <a:rPr lang="sr-Latn-RS" sz="1800" smtClean="0">
                          <a:effectLst/>
                        </a:rPr>
                        <a:t>Комбин</a:t>
                      </a:r>
                      <a:r>
                        <a:rPr lang="sr-Cyrl-RS" sz="1800" smtClean="0">
                          <a:effectLst/>
                        </a:rPr>
                        <a:t>овани</a:t>
                      </a:r>
                      <a:r>
                        <a:rPr lang="sr-Latn-RS" sz="1800" smtClean="0">
                          <a:effectLst/>
                        </a:rPr>
                        <a:t> </a:t>
                      </a:r>
                      <a:r>
                        <a:rPr lang="sr-Latn-RS" sz="1800">
                          <a:effectLst/>
                        </a:rPr>
                        <a:t>рацио – </a:t>
                      </a:r>
                      <a:r>
                        <a:rPr lang="sr-Latn-RS" sz="1800" smtClean="0">
                          <a:effectLst/>
                        </a:rPr>
                        <a:t>осн</a:t>
                      </a:r>
                      <a:r>
                        <a:rPr lang="sr-Cyrl-RS" sz="1800" smtClean="0">
                          <a:effectLst/>
                        </a:rPr>
                        <a:t>овни</a:t>
                      </a:r>
                      <a:r>
                        <a:rPr lang="sr-Latn-RS" sz="1800" smtClean="0">
                          <a:effectLst/>
                        </a:rPr>
                        <a:t> </a:t>
                      </a:r>
                      <a:r>
                        <a:rPr lang="sr-Latn-RS" sz="1800">
                          <a:effectLst/>
                        </a:rPr>
                        <a:t>показатељ  </a:t>
                      </a:r>
                      <a:endParaRPr lang="sr-Cyrl-RS" sz="1800" smtClean="0">
                        <a:effectLst/>
                      </a:endParaRPr>
                    </a:p>
                    <a:p>
                      <a:pPr>
                        <a:spcAft>
                          <a:spcPts val="0"/>
                        </a:spcAft>
                      </a:pPr>
                      <a:r>
                        <a:rPr lang="sr-Latn-RS" sz="1800" smtClean="0">
                          <a:effectLst/>
                        </a:rPr>
                        <a:t>(пок</a:t>
                      </a:r>
                      <a:r>
                        <a:rPr lang="sr-Cyrl-RS" sz="1800" smtClean="0">
                          <a:effectLst/>
                        </a:rPr>
                        <a:t>азатељ</a:t>
                      </a:r>
                      <a:r>
                        <a:rPr lang="sr-Latn-RS" sz="1800" smtClean="0">
                          <a:effectLst/>
                        </a:rPr>
                        <a:t>1</a:t>
                      </a:r>
                      <a:r>
                        <a:rPr lang="sr-Latn-RS" sz="1800">
                          <a:effectLst/>
                        </a:rPr>
                        <a:t>)  E4=  [E1 + E2]</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3,43</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1,02</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-74,22</a:t>
                      </a:r>
                      <a:endParaRPr lang="sr-Latn-RS" sz="1800">
                        <a:solidFill>
                          <a:srgbClr val="365F91"/>
                        </a:solidFill>
                        <a:effectLst/>
                        <a:latin typeface="Times New Roman"/>
                        <a:ea typeface="Times New Roman"/>
                      </a:endParaRPr>
                    </a:p>
                  </a:txBody>
                  <a:tcPr marL="68580" marR="68580" marT="0" marB="0" anchor="ctr"/>
                </a:tc>
              </a:tr>
              <a:tr h="810098">
                <a:tc>
                  <a:txBody>
                    <a:bodyPr/>
                    <a:lstStyle/>
                    <a:p>
                      <a:pPr>
                        <a:spcAft>
                          <a:spcPts val="0"/>
                        </a:spcAft>
                      </a:pPr>
                      <a:r>
                        <a:rPr lang="sr-Latn-RS" sz="1800">
                          <a:effectLst/>
                        </a:rPr>
                        <a:t>E5: Комбин. рацио </a:t>
                      </a:r>
                      <a:endParaRPr lang="sr-Cyrl-RS" sz="1800" smtClean="0">
                        <a:effectLst/>
                      </a:endParaRPr>
                    </a:p>
                    <a:p>
                      <a:pPr>
                        <a:spcAft>
                          <a:spcPts val="0"/>
                        </a:spcAft>
                      </a:pPr>
                      <a:r>
                        <a:rPr lang="sr-Latn-RS" sz="1800" smtClean="0">
                          <a:effectLst/>
                        </a:rPr>
                        <a:t>(пок</a:t>
                      </a:r>
                      <a:r>
                        <a:rPr lang="sr-Cyrl-RS" sz="1800" smtClean="0">
                          <a:effectLst/>
                        </a:rPr>
                        <a:t>азатељ</a:t>
                      </a:r>
                      <a:r>
                        <a:rPr lang="sr-Latn-RS" sz="1800" smtClean="0">
                          <a:effectLst/>
                        </a:rPr>
                        <a:t> </a:t>
                      </a:r>
                      <a:r>
                        <a:rPr lang="sr-Latn-RS" sz="1800">
                          <a:effectLst/>
                        </a:rPr>
                        <a:t>2)  E5=  [E1 + E2 - E3A]</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3,43</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0,89</a:t>
                      </a:r>
                      <a:endParaRPr lang="sr-Latn-RS" sz="1800">
                        <a:solidFill>
                          <a:srgbClr val="365F91"/>
                        </a:solidFill>
                        <a:effectLst/>
                        <a:latin typeface="Times New Roman"/>
                        <a:ea typeface="Times New Roman"/>
                      </a:endParaRPr>
                    </a:p>
                  </a:txBody>
                  <a:tcPr marL="68580" marR="68580" marT="0" marB="0" anchor="ctr"/>
                </a:tc>
                <a:tc>
                  <a:txBody>
                    <a:bodyPr/>
                    <a:lstStyle/>
                    <a:p>
                      <a:pPr algn="ctr">
                        <a:spcAft>
                          <a:spcPts val="0"/>
                        </a:spcAft>
                      </a:pPr>
                      <a:r>
                        <a:rPr lang="sr-Latn-RS" sz="1800">
                          <a:effectLst/>
                        </a:rPr>
                        <a:t>-73,11</a:t>
                      </a:r>
                      <a:endParaRPr lang="sr-Latn-RS" sz="1800">
                        <a:solidFill>
                          <a:srgbClr val="365F91"/>
                        </a:solidFill>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15409977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7560840" cy="1258833"/>
          </a:xfrm>
        </p:spPr>
        <p:txBody>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10.</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	РЕЗУЛТАТ ПОСЛОВАЊА </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07504" y="1556792"/>
            <a:ext cx="8856984" cy="4824536"/>
          </a:xfrm>
        </p:spPr>
        <p:txBody>
          <a:bodyPr>
            <a:noAutofit/>
          </a:bodyPr>
          <a:lstStyle/>
          <a:p>
            <a:pPr algn="just"/>
            <a:r>
              <a:rPr lang="sr-Cyrl-RS" sz="1600"/>
              <a:t>У I полугодишту 2015. године Друштво је, остварило позитиван  резултат у износу од 109.932 хиљада динара што је пре свега последица  повећања пословних прихода, уз истовремено  смањивање  пословних расхода, и остваривања позитивног резултата од усклађивања вредности и осталих прихода и расхода . </a:t>
            </a:r>
            <a:endParaRPr lang="sr-Latn-RS" sz="1600"/>
          </a:p>
          <a:p>
            <a:pPr algn="just"/>
            <a:r>
              <a:rPr lang="sr-Cyrl-RS" sz="1600" smtClean="0"/>
              <a:t>Крајем </a:t>
            </a:r>
            <a:r>
              <a:rPr lang="sr-Cyrl-RS" sz="1600"/>
              <a:t>јуна 2015. године Друштво је oкончало поступак решавања штета према америчкој осигуравајућој компанији Мидланд (у ликвидацији), који је започео деведесетих година прошлог века, а односио се на обавезе из уговора о реосигурању које је закључио ЗОИЛ Дунав, а Дунав Ре исте преузео  на основу Самоуправног споразума о преносу средстава, права и обавеза из послова реосигурања са ЗОИЛ Дунав на ЗР Дунав Ре,  закљученог 28.06.1977. године. </a:t>
            </a:r>
            <a:endParaRPr lang="sr-Latn-RS" sz="1600"/>
          </a:p>
          <a:p>
            <a:pPr algn="just"/>
            <a:r>
              <a:rPr lang="sr-Cyrl-RS" sz="1600"/>
              <a:t>  Друштво је дана 9.4.2015. године уз сагласност Надзорног одбора, потписало комутациони споразум са Ликвидационим бироом државе Њујорк, који је потврђен дана 16.06.2015. године  од стране надлежног Нјујоршког суда,  на износ од 700.000 УСД којим се затварају све садашње, прошле и будуће обавезе Друштва и Компаније Дунав осигурање према цеденту Мидланд.  Предметним споразумом Друштво је остварило нето позитиван ефекат у износу 125.044 хиљада динара по основу смањења обавеза и смањења резервација</a:t>
            </a:r>
            <a:r>
              <a:rPr lang="sr-Cyrl-RS" sz="1600" smtClean="0"/>
              <a:t>.</a:t>
            </a:r>
            <a:endParaRPr lang="sr-Latn-RS" sz="16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56</a:t>
            </a:fld>
            <a:endParaRPr lang="sr-Latn-RS"/>
          </a:p>
        </p:txBody>
      </p:sp>
    </p:spTree>
    <p:extLst>
      <p:ext uri="{BB962C8B-B14F-4D97-AF65-F5344CB8AC3E}">
        <p14:creationId xmlns:p14="http://schemas.microsoft.com/office/powerpoint/2010/main" val="419605861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7560840" cy="1258833"/>
          </a:xfrm>
        </p:spPr>
        <p:txBody>
          <a:bodyPr/>
          <a:lstStyle/>
          <a:p>
            <a:r>
              <a:rPr lang="ru-RU" sz="36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10.</a:t>
            </a:r>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Pr>
              <a:t>	РЕЗУЛТАТ ПОСЛОВАЊА </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07504" y="1556792"/>
            <a:ext cx="8856984" cy="4824536"/>
          </a:xfrm>
        </p:spPr>
        <p:txBody>
          <a:bodyPr>
            <a:noAutofit/>
          </a:bodyPr>
          <a:lstStyle/>
          <a:p>
            <a:pPr algn="just"/>
            <a:r>
              <a:rPr lang="sr-Cyrl-RS" sz="1600" dirty="0" smtClean="0"/>
              <a:t>Поред </a:t>
            </a:r>
            <a:r>
              <a:rPr lang="sr-Cyrl-RS" sz="1600" dirty="0"/>
              <a:t>решавања штете Мидланд, Друштво је активно радило на  прибављању доказа и сведока који би могли значајно да утичу на исход спора.</a:t>
            </a:r>
            <a:endParaRPr lang="sr-Latn-RS" sz="1600" dirty="0"/>
          </a:p>
          <a:p>
            <a:pPr algn="just"/>
            <a:r>
              <a:rPr lang="sr-Cyrl-RS" sz="1600" dirty="0"/>
              <a:t>У овом периоду је ликвидирана  највећа појединачна штета изазвана пожаром у Макишу која је исплаћена цедентима Компанији Дунав осигурање и Уника осигурање у укупном износу од </a:t>
            </a:r>
            <a:r>
              <a:rPr lang="sr-Cyrl-RS" sz="1600" dirty="0" smtClean="0"/>
              <a:t>1.6</a:t>
            </a:r>
            <a:r>
              <a:rPr lang="sr-Latn-RS" sz="1600" dirty="0" smtClean="0"/>
              <a:t>71</a:t>
            </a:r>
            <a:r>
              <a:rPr lang="sr-Cyrl-RS" sz="1600" dirty="0" smtClean="0"/>
              <a:t>.</a:t>
            </a:r>
            <a:r>
              <a:rPr lang="sr-Latn-RS" sz="1600" dirty="0" smtClean="0"/>
              <a:t>072</a:t>
            </a:r>
            <a:r>
              <a:rPr lang="sr-Cyrl-RS" sz="1600" dirty="0" smtClean="0"/>
              <a:t> </a:t>
            </a:r>
            <a:r>
              <a:rPr lang="sr-Cyrl-RS" sz="1600" dirty="0"/>
              <a:t>хиљада динара од чега је из самопридржаја Друштва исплаћено </a:t>
            </a:r>
            <a:r>
              <a:rPr lang="sr-Latn-RS" sz="1600" dirty="0" smtClean="0"/>
              <a:t>68</a:t>
            </a:r>
            <a:r>
              <a:rPr lang="sr-Cyrl-RS" sz="1600" dirty="0" smtClean="0"/>
              <a:t>.</a:t>
            </a:r>
            <a:r>
              <a:rPr lang="sr-Latn-RS" sz="1600" dirty="0" smtClean="0"/>
              <a:t>834</a:t>
            </a:r>
            <a:r>
              <a:rPr lang="sr-Cyrl-RS" sz="1600" dirty="0" smtClean="0"/>
              <a:t> </a:t>
            </a:r>
            <a:r>
              <a:rPr lang="sr-Cyrl-RS" sz="1600" dirty="0"/>
              <a:t>хиљада динара.</a:t>
            </a:r>
            <a:endParaRPr lang="sr-Latn-RS" sz="1600" dirty="0"/>
          </a:p>
          <a:p>
            <a:pPr algn="just"/>
            <a:r>
              <a:rPr lang="sr-Cyrl-RS" sz="1600" dirty="0"/>
              <a:t>Анализом рациа  штета, трошкова и инвестиционим приноса, можемо констатовати да је Друштво у овом периоду значајно поправило (у просеку за 75%) рацио штета, комбиноване рацие и поред остварене „шок штете Макиш“. </a:t>
            </a:r>
            <a:endParaRPr lang="sr-Latn-RS" sz="1600" dirty="0"/>
          </a:p>
          <a:p>
            <a:pPr algn="just"/>
            <a:r>
              <a:rPr lang="sr-Cyrl-RS" sz="1600" dirty="0"/>
              <a:t>После дужег периода Друштво је остварило комбиновани рацио који је мањи од 1, што показује да је Друштво из 89% остварених прихода (премије у самопридржају, остварене провизије и инвестиционих прихода ) покрило све расходе.</a:t>
            </a:r>
            <a:endParaRPr lang="sr-Latn-RS" sz="1600" dirty="0"/>
          </a:p>
          <a:p>
            <a:pPr algn="just"/>
            <a:r>
              <a:rPr lang="sr-Cyrl-RS" sz="1600" dirty="0"/>
              <a:t>Друштво је у јуну потисало Уговор о набавци интегрисаног ИС, са компанијом АБ Софт д.о.о. из Београда, и усвојило пројектне задатке које су по динамичком плану били предвиђени до 30.06.2015. године</a:t>
            </a:r>
            <a:r>
              <a:rPr lang="sr-Cyrl-RS" sz="1600" dirty="0" smtClean="0"/>
              <a:t>.</a:t>
            </a:r>
            <a:endParaRPr lang="sr-Latn-RS" sz="1600" dirty="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57</a:t>
            </a:fld>
            <a:endParaRPr lang="sr-Latn-RS"/>
          </a:p>
        </p:txBody>
      </p:sp>
    </p:spTree>
    <p:extLst>
      <p:ext uri="{BB962C8B-B14F-4D97-AF65-F5344CB8AC3E}">
        <p14:creationId xmlns:p14="http://schemas.microsoft.com/office/powerpoint/2010/main" val="354199832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496944" cy="1080120"/>
          </a:xfrm>
        </p:spPr>
        <p:txBody>
          <a:bodyPr>
            <a:normAutofit/>
          </a:bodyPr>
          <a:lstStyle/>
          <a:p>
            <a:pPr marL="457200" indent="-457200"/>
            <a:r>
              <a:rPr lang="ru-RU" sz="32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11. ПЛАНИРАНЕ </a:t>
            </a:r>
            <a:r>
              <a:rPr lang="ru-RU" sz="32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АКТИВНОСТИ У </a:t>
            </a:r>
            <a:r>
              <a:rPr lang="ru-RU" sz="32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
            </a:r>
            <a:br>
              <a:rPr lang="ru-RU" sz="32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br>
            <a:r>
              <a:rPr lang="ru-RU" sz="32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НАРЕДНОМ </a:t>
            </a:r>
            <a:r>
              <a:rPr lang="ru-RU" sz="32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ПЕРИОДУ</a:t>
            </a:r>
            <a:endParaRPr lang="sr-Latn-RS" sz="3200"/>
          </a:p>
        </p:txBody>
      </p:sp>
      <p:sp>
        <p:nvSpPr>
          <p:cNvPr id="3" name="Content Placeholder 2"/>
          <p:cNvSpPr>
            <a:spLocks noGrp="1"/>
          </p:cNvSpPr>
          <p:nvPr>
            <p:ph idx="1"/>
          </p:nvPr>
        </p:nvSpPr>
        <p:spPr>
          <a:xfrm>
            <a:off x="0" y="1844824"/>
            <a:ext cx="8964488" cy="4680520"/>
          </a:xfrm>
        </p:spPr>
        <p:txBody>
          <a:bodyPr>
            <a:noAutofit/>
          </a:bodyPr>
          <a:lstStyle/>
          <a:p>
            <a:pPr lvl="0" algn="just"/>
            <a:r>
              <a:rPr lang="sr-Cyrl-RS" sz="1600"/>
              <a:t>Друштво ће наставити са активностима за повећање премије у самопридржају, као главном генератору позитивног пословног резулта кроз повећање учешћа Друштва у свим пословима реосигурања који ће се закључивати у наредном периоду и кроз преузимање нових послова са постојећим и новим цедентима у оквиру аутоматских и факултативних уговора о реосигурању.</a:t>
            </a:r>
            <a:endParaRPr lang="sr-Latn-RS" sz="1600"/>
          </a:p>
          <a:p>
            <a:pPr lvl="0" algn="just"/>
            <a:r>
              <a:rPr lang="sr-Cyrl-RS" sz="1600"/>
              <a:t>У наредном кварталу се очекује окончање арбитражног поступка по штети ЕОС. У случају позитивног исхода, Друштво ће остварити приходе од наплаћених исправљених потраживања од око 70.000 хиљада динара, и рефундирања трошкова спора. У случају негативног исхода, Друштво би било у обавези да надокнади трошкове спора супротној страни према испостављеном захтеву.</a:t>
            </a:r>
            <a:endParaRPr lang="sr-Latn-RS" sz="1600"/>
          </a:p>
          <a:p>
            <a:pPr lvl="0" algn="just"/>
            <a:r>
              <a:rPr lang="sr-Cyrl-RS" sz="1600"/>
              <a:t>Друштво у </a:t>
            </a:r>
            <a:r>
              <a:rPr lang="en-US" sz="1600"/>
              <a:t>II </a:t>
            </a:r>
            <a:r>
              <a:rPr lang="sr-Cyrl-RS" sz="1600"/>
              <a:t>кварталу има обезбеђено покриће трошкова спровођења реосигурања, али ће у континуитету пратити трошкове и изворе за њихово покриће како би се благовремено предузеле корективне мере уколико буде потребе.   </a:t>
            </a:r>
            <a:endParaRPr lang="sr-Latn-RS" sz="1600"/>
          </a:p>
          <a:p>
            <a:pPr lvl="0" algn="just"/>
            <a:r>
              <a:rPr lang="sr-Cyrl-RS" sz="1600"/>
              <a:t>Друштво ће наставити са активностима према динамичком плану  на реализацији пројекта Интегрисани информациони систем за потребе Друштва</a:t>
            </a:r>
            <a:r>
              <a:rPr lang="sr-Cyrl-RS" sz="1600" smtClean="0"/>
              <a:t>.</a:t>
            </a:r>
            <a:r>
              <a:rPr lang="sr-Cyrl-RS" sz="2000" smtClean="0"/>
              <a:t>   </a:t>
            </a:r>
            <a:endParaRPr lang="sr-Latn-RS" sz="2000"/>
          </a:p>
        </p:txBody>
      </p:sp>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58</a:t>
            </a:fld>
            <a:endParaRPr lang="sr-Latn-RS"/>
          </a:p>
        </p:txBody>
      </p:sp>
    </p:spTree>
    <p:extLst>
      <p:ext uri="{BB962C8B-B14F-4D97-AF65-F5344CB8AC3E}">
        <p14:creationId xmlns:p14="http://schemas.microsoft.com/office/powerpoint/2010/main" val="160894864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496944" cy="1080120"/>
          </a:xfrm>
        </p:spPr>
        <p:txBody>
          <a:bodyPr>
            <a:normAutofit/>
          </a:bodyPr>
          <a:lstStyle/>
          <a:p>
            <a:pPr marL="457200" indent="-457200"/>
            <a:r>
              <a:rPr lang="ru-RU" sz="3200"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12. ДОДАТНЕ ИНФОРМАЦИЈЕ</a:t>
            </a:r>
            <a:endParaRPr lang="sr-Latn-RS" sz="3200"/>
          </a:p>
        </p:txBody>
      </p:sp>
      <p:sp>
        <p:nvSpPr>
          <p:cNvPr id="3" name="Content Placeholder 2"/>
          <p:cNvSpPr>
            <a:spLocks noGrp="1"/>
          </p:cNvSpPr>
          <p:nvPr>
            <p:ph idx="1"/>
          </p:nvPr>
        </p:nvSpPr>
        <p:spPr>
          <a:xfrm>
            <a:off x="0" y="1844824"/>
            <a:ext cx="8964488" cy="4680520"/>
          </a:xfrm>
        </p:spPr>
        <p:txBody>
          <a:bodyPr>
            <a:noAutofit/>
          </a:bodyPr>
          <a:lstStyle/>
          <a:p>
            <a:pPr lvl="0" algn="just"/>
            <a:endParaRPr lang="sr-Cyrl-RS" sz="3200" smtClean="0"/>
          </a:p>
          <a:p>
            <a:pPr lvl="0" algn="just"/>
            <a:r>
              <a:rPr lang="sr-Cyrl-RS" sz="3200" smtClean="0"/>
              <a:t>ТРАНСАКЦИЈЕ СА </a:t>
            </a:r>
          </a:p>
          <a:p>
            <a:pPr marL="114300" lvl="0" indent="247650" algn="just">
              <a:buNone/>
            </a:pPr>
            <a:r>
              <a:rPr lang="sr-Cyrl-RS" sz="3200" smtClean="0"/>
              <a:t>ПОВЕЗАНИМ ПРАВНИМ ЛИЦИМА</a:t>
            </a:r>
          </a:p>
          <a:p>
            <a:pPr marL="114300" lvl="0" indent="247650" algn="just">
              <a:buNone/>
            </a:pPr>
            <a:endParaRPr lang="sr-Cyrl-RS" sz="3200" smtClean="0"/>
          </a:p>
          <a:p>
            <a:pPr lvl="0" algn="just"/>
            <a:r>
              <a:rPr lang="sr-Cyrl-RS" sz="3200" smtClean="0"/>
              <a:t>ОЦЕНА РИЗИКА</a:t>
            </a:r>
            <a:endParaRPr lang="sr-Latn-RS" sz="4000"/>
          </a:p>
        </p:txBody>
      </p:sp>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59</a:t>
            </a:fld>
            <a:endParaRPr lang="sr-Latn-RS"/>
          </a:p>
        </p:txBody>
      </p:sp>
    </p:spTree>
    <p:extLst>
      <p:ext uri="{BB962C8B-B14F-4D97-AF65-F5344CB8AC3E}">
        <p14:creationId xmlns:p14="http://schemas.microsoft.com/office/powerpoint/2010/main" val="32516775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632848" cy="1330841"/>
          </a:xfrm>
        </p:spPr>
        <p:txBody>
          <a:bodyPr/>
          <a:lstStyle/>
          <a:p>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3.1. </a:t>
            </a:r>
            <a:r>
              <a:rPr lang="ru-RU" sz="360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Остварена </a:t>
            </a:r>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премија </a:t>
            </a:r>
            <a:r>
              <a:rPr lang="ru-RU" sz="360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по </a:t>
            </a:r>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врстама реосигурања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0" y="1556792"/>
            <a:ext cx="8892480" cy="5301208"/>
          </a:xfrm>
        </p:spPr>
        <p:txBody>
          <a:bodyPr>
            <a:noAutofit/>
          </a:bodyPr>
          <a:lstStyle/>
          <a:p>
            <a:pPr algn="just"/>
            <a:r>
              <a:rPr lang="ru-RU" sz="1600"/>
              <a:t>Најзначајније промене у развоју премије реосигурања остварене у периоду од 01.01.2015 до 30.06.2015. године су забележене у следећим врстама реосигурања:</a:t>
            </a:r>
          </a:p>
          <a:p>
            <a:pPr algn="just"/>
            <a:r>
              <a:rPr lang="ru-RU" sz="1600" b="1" smtClean="0"/>
              <a:t>врста </a:t>
            </a:r>
            <a:r>
              <a:rPr lang="ru-RU" sz="1600" b="1"/>
              <a:t>03</a:t>
            </a:r>
            <a:r>
              <a:rPr lang="ru-RU" sz="1600"/>
              <a:t> – осигурање моторних возила, где пораст активне премије остварене у периоду 01.01.2015 – 30.06.2015.  у односу на исти период претходне године износи  39.062 хиљада динара, односно 82,12%;</a:t>
            </a:r>
          </a:p>
          <a:p>
            <a:pPr algn="just"/>
            <a:r>
              <a:rPr lang="ru-RU" sz="1600" b="1" smtClean="0"/>
              <a:t>врста </a:t>
            </a:r>
            <a:r>
              <a:rPr lang="ru-RU" sz="1600" b="1"/>
              <a:t>08</a:t>
            </a:r>
            <a:r>
              <a:rPr lang="ru-RU" sz="1600"/>
              <a:t> – осигурање имовине од пожара и других опасности, где пораст активне премије остварене у периоду 01.01.2015 – 30.06.2015. у односу на исти период претходне године износи 110.374 хиљада динара, односно 30,67%;</a:t>
            </a:r>
          </a:p>
          <a:p>
            <a:pPr algn="just"/>
            <a:r>
              <a:rPr lang="ru-RU" sz="1600"/>
              <a:t>У врсти 08 увећање премије проузроковано је првенствено Уговором о реосигурању имовинских ризика (секција Б – квотно реосигурање ризика земљотреса) у портфељу Компаније Дунав осигурање.</a:t>
            </a:r>
          </a:p>
          <a:p>
            <a:pPr algn="just"/>
            <a:r>
              <a:rPr lang="ru-RU" sz="1600"/>
              <a:t>П</a:t>
            </a:r>
            <a:r>
              <a:rPr lang="ru-RU" sz="1600" smtClean="0"/>
              <a:t>ораст </a:t>
            </a:r>
            <a:r>
              <a:rPr lang="ru-RU" sz="1600"/>
              <a:t>премије у врстама 03 и 08 условило је и успостављање реосигуравајућег покрића за заштиту имовинских ризика у самопридржају Компаније Дунав осигурање за 2015. годину, које у 2014. години није реализовано (RISK XL). </a:t>
            </a:r>
          </a:p>
          <a:p>
            <a:pPr algn="just"/>
            <a:r>
              <a:rPr lang="ru-RU" sz="1600"/>
              <a:t>П</a:t>
            </a:r>
            <a:r>
              <a:rPr lang="ru-RU" sz="1600" smtClean="0"/>
              <a:t>окриће </a:t>
            </a:r>
            <a:r>
              <a:rPr lang="ru-RU" sz="1600"/>
              <a:t>катастрофалних ризика (CAT XL) је реализовано за измењеном структуром у односу на претходну годину (приоритет је са 3.500.000 ЕУР смањен на 1.000.000 ЕУР), што је условило пораст активне премије у врстама 03 и 08. </a:t>
            </a: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6</a:t>
            </a:fld>
            <a:endParaRPr lang="sr-Latn-RS"/>
          </a:p>
        </p:txBody>
      </p:sp>
    </p:spTree>
    <p:extLst>
      <p:ext uri="{BB962C8B-B14F-4D97-AF65-F5344CB8AC3E}">
        <p14:creationId xmlns:p14="http://schemas.microsoft.com/office/powerpoint/2010/main" val="63368062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a:xfrm>
            <a:off x="8542853" y="6309320"/>
            <a:ext cx="548640" cy="396240"/>
          </a:xfrm>
        </p:spPr>
        <p:txBody>
          <a:bodyPr/>
          <a:lstStyle/>
          <a:p>
            <a:fld id="{777A3D64-ED61-40FB-A163-2BCDD749228F}" type="slidenum">
              <a:rPr lang="sr-Latn-RS" smtClean="0"/>
              <a:t>60</a:t>
            </a:fld>
            <a:endParaRPr lang="sr-Latn-RS"/>
          </a:p>
        </p:txBody>
      </p:sp>
      <p:pic>
        <p:nvPicPr>
          <p:cNvPr id="10" name="Picture 2" descr="http://www.dunav.com/Uploads/Logos/3dDunav-1293-1.jpg"/>
          <p:cNvPicPr preferRelativeResize="0">
            <a:picLocks noChangeArrowheads="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11410" y="0"/>
            <a:ext cx="91805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75084" y="1052736"/>
            <a:ext cx="7885348" cy="4339650"/>
          </a:xfrm>
          <a:prstGeom prst="rect">
            <a:avLst/>
          </a:prstGeom>
          <a:noFill/>
        </p:spPr>
        <p:txBody>
          <a:bodyPr wrap="square" rtlCol="0">
            <a:spAutoFit/>
          </a:bodyPr>
          <a:lstStyle/>
          <a:p>
            <a:pPr algn="ctr"/>
            <a:r>
              <a:rPr lang="sr-Cyrl-RS" sz="13800" b="1"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Gabriola" panose="04040605051002020D02" pitchFamily="82" charset="0"/>
              </a:rPr>
              <a:t>ХВАЛА НА ПАЖЊИ</a:t>
            </a:r>
            <a:endParaRPr lang="sr-Latn-RS" sz="13800" b="1">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Gabriola" panose="04040605051002020D02" pitchFamily="82" charset="0"/>
            </a:endParaRPr>
          </a:p>
        </p:txBody>
      </p:sp>
    </p:spTree>
    <p:extLst>
      <p:ext uri="{BB962C8B-B14F-4D97-AF65-F5344CB8AC3E}">
        <p14:creationId xmlns:p14="http://schemas.microsoft.com/office/powerpoint/2010/main" val="1536882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60648"/>
            <a:ext cx="7632848" cy="1330841"/>
          </a:xfrm>
        </p:spPr>
        <p:txBody>
          <a:bodyPr/>
          <a:lstStyle/>
          <a:p>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3.1. Остварена премија по врстама реосигурања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2626" y="1628800"/>
            <a:ext cx="8951862" cy="4968552"/>
          </a:xfrm>
        </p:spPr>
        <p:txBody>
          <a:bodyPr>
            <a:noAutofit/>
          </a:bodyPr>
          <a:lstStyle/>
          <a:p>
            <a:pPr lvl="0" algn="just"/>
            <a:r>
              <a:rPr lang="sr-Cyrl-RS" sz="1800" b="1"/>
              <a:t>врста 09</a:t>
            </a:r>
            <a:r>
              <a:rPr lang="sr-Cyrl-RS" sz="1800"/>
              <a:t> – остала осигурања имовине, где </a:t>
            </a:r>
            <a:r>
              <a:rPr lang="sr-Cyrl-ME" sz="1800"/>
              <a:t>пад</a:t>
            </a:r>
            <a:r>
              <a:rPr lang="sr-Cyrl-RS" sz="1800"/>
              <a:t> активне премије остварене у периоду 01.01.2015. – 30.06.2015. у односу на исти период претходна године износи </a:t>
            </a:r>
            <a:r>
              <a:rPr lang="sr-Cyrl-ME" sz="1800"/>
              <a:t>138.218</a:t>
            </a:r>
            <a:r>
              <a:rPr lang="sr-Cyrl-RS" sz="1800"/>
              <a:t> хиљада динара, односно </a:t>
            </a:r>
            <a:r>
              <a:rPr lang="sr-Cyrl-ME" sz="1800"/>
              <a:t>20,36</a:t>
            </a:r>
            <a:r>
              <a:rPr lang="sr-Cyrl-RS" sz="1800"/>
              <a:t>%</a:t>
            </a:r>
            <a:r>
              <a:rPr lang="sr-Latn-RS" sz="1800"/>
              <a:t>;</a:t>
            </a:r>
          </a:p>
          <a:p>
            <a:pPr algn="just"/>
            <a:r>
              <a:rPr lang="sr-Cyrl-RS" sz="1800"/>
              <a:t>У врсти 09 пад премије је проузрокован тиме што су у истом периоду претходне године реализована велика факултативна покрића: </a:t>
            </a:r>
            <a:endParaRPr lang="sr-Latn-RS" sz="1800"/>
          </a:p>
          <a:p>
            <a:pPr lvl="1" algn="just"/>
            <a:r>
              <a:rPr lang="sr-Cyrl-RS" sz="1800"/>
              <a:t>реосигурање изградње за  осигураника РЖД цедента Согаз осигурање Нови Сад; за ово покриће фактурисана активна премија у износу 2.060.566 УСД са годишњом динамиком наплате и </a:t>
            </a:r>
            <a:endParaRPr lang="sr-Latn-RS" sz="1800"/>
          </a:p>
          <a:p>
            <a:pPr lvl="1" algn="just"/>
            <a:r>
              <a:rPr lang="sr-Cyrl-RS" sz="1800"/>
              <a:t>реосигурање по међународном програму цедента Дунав Осигурање за  осигураника CHINA MACHINERY; за ово покриће је фактурисана активна премија у износу 597.843 УСД</a:t>
            </a:r>
            <a:r>
              <a:rPr lang="sr-Cyrl-RS" sz="1800" smtClean="0"/>
              <a:t>.</a:t>
            </a:r>
            <a:endParaRPr lang="sr-Latn-RS" sz="18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7</a:t>
            </a:fld>
            <a:endParaRPr lang="sr-Latn-RS"/>
          </a:p>
        </p:txBody>
      </p:sp>
    </p:spTree>
    <p:extLst>
      <p:ext uri="{BB962C8B-B14F-4D97-AF65-F5344CB8AC3E}">
        <p14:creationId xmlns:p14="http://schemas.microsoft.com/office/powerpoint/2010/main" val="13995451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60648"/>
            <a:ext cx="7632848" cy="1330841"/>
          </a:xfrm>
        </p:spPr>
        <p:txBody>
          <a:bodyPr/>
          <a:lstStyle/>
          <a:p>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3.1. Остварена премија по врстама реосигурања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2626" y="1628800"/>
            <a:ext cx="8951862" cy="4968552"/>
          </a:xfrm>
        </p:spPr>
        <p:txBody>
          <a:bodyPr>
            <a:noAutofit/>
          </a:bodyPr>
          <a:lstStyle/>
          <a:p>
            <a:pPr lvl="0" algn="just"/>
            <a:r>
              <a:rPr lang="sr-Cyrl-RS" sz="1800" b="1" smtClean="0"/>
              <a:t>врста </a:t>
            </a:r>
            <a:r>
              <a:rPr lang="sr-Cyrl-RS" sz="1800" b="1"/>
              <a:t>10 – </a:t>
            </a:r>
            <a:r>
              <a:rPr lang="sr-Cyrl-RS" sz="1800"/>
              <a:t>осигурање од одговорности од употребе моторних возила, где пораст активне премије износи </a:t>
            </a:r>
            <a:r>
              <a:rPr lang="sr-Cyrl-ME" sz="1800"/>
              <a:t>35</a:t>
            </a:r>
            <a:r>
              <a:rPr lang="sr-Cyrl-RS" sz="1800"/>
              <a:t>.</a:t>
            </a:r>
            <a:r>
              <a:rPr lang="sr-Cyrl-ME" sz="1800"/>
              <a:t>969</a:t>
            </a:r>
            <a:r>
              <a:rPr lang="sr-Cyrl-RS" sz="1800"/>
              <a:t> хиљад</a:t>
            </a:r>
            <a:r>
              <a:rPr lang="en-US" sz="1800"/>
              <a:t>a</a:t>
            </a:r>
            <a:r>
              <a:rPr lang="sr-Cyrl-RS" sz="1800"/>
              <a:t> динара, односно </a:t>
            </a:r>
            <a:r>
              <a:rPr lang="sr-Cyrl-ME" sz="1800"/>
              <a:t>29</a:t>
            </a:r>
            <a:r>
              <a:rPr lang="sr-Cyrl-RS" sz="1800"/>
              <a:t>,</a:t>
            </a:r>
            <a:r>
              <a:rPr lang="sr-Cyrl-ME" sz="1800"/>
              <a:t>40</a:t>
            </a:r>
            <a:r>
              <a:rPr lang="sr-Cyrl-RS" sz="1800"/>
              <a:t>%</a:t>
            </a:r>
            <a:r>
              <a:rPr lang="sr-Latn-RS" sz="1800"/>
              <a:t>;</a:t>
            </a:r>
          </a:p>
          <a:p>
            <a:pPr algn="just"/>
            <a:r>
              <a:rPr lang="sr-Cyrl-RS" sz="1800"/>
              <a:t>У врсти 10 увећање премије узроковано је Уговором о реосигурању аутоодговорности на бази вишка штета у портфељу Компаније Дунав осигурањe, АМС осигурања, Миленијум осигурања, Wiener Re-a, Ас осигурања и Сава осигурања.</a:t>
            </a:r>
            <a:endParaRPr lang="sr-Latn-RS" sz="1800"/>
          </a:p>
          <a:p>
            <a:pPr lvl="0" algn="just"/>
            <a:r>
              <a:rPr lang="sr-Cyrl-RS" sz="1800" b="1"/>
              <a:t>врста 13 – </a:t>
            </a:r>
            <a:r>
              <a:rPr lang="sr-Cyrl-RS" sz="1800"/>
              <a:t>осигурање од опште одговорности, где </a:t>
            </a:r>
            <a:r>
              <a:rPr lang="sr-Cyrl-ME" sz="1800"/>
              <a:t>пораст</a:t>
            </a:r>
            <a:r>
              <a:rPr lang="sr-Cyrl-RS" sz="1800"/>
              <a:t> активне премије износи </a:t>
            </a:r>
            <a:r>
              <a:rPr lang="sr-Cyrl-ME" sz="1800"/>
              <a:t>76</a:t>
            </a:r>
            <a:r>
              <a:rPr lang="sr-Cyrl-RS" sz="1800"/>
              <a:t>.</a:t>
            </a:r>
            <a:r>
              <a:rPr lang="sr-Cyrl-ME" sz="1800"/>
              <a:t>849</a:t>
            </a:r>
            <a:r>
              <a:rPr lang="sr-Cyrl-RS" sz="1800"/>
              <a:t> хиљада динара, односно </a:t>
            </a:r>
            <a:r>
              <a:rPr lang="sr-Cyrl-ME" sz="1800"/>
              <a:t>82</a:t>
            </a:r>
            <a:r>
              <a:rPr lang="sr-Cyrl-RS" sz="1800"/>
              <a:t>,</a:t>
            </a:r>
            <a:r>
              <a:rPr lang="sr-Cyrl-ME" sz="1800"/>
              <a:t>19</a:t>
            </a:r>
            <a:r>
              <a:rPr lang="sr-Cyrl-RS" sz="1800"/>
              <a:t>%</a:t>
            </a:r>
            <a:r>
              <a:rPr lang="sr-Latn-RS" sz="1800"/>
              <a:t>.</a:t>
            </a:r>
          </a:p>
          <a:p>
            <a:pPr algn="just"/>
            <a:r>
              <a:rPr lang="sr-Cyrl-RS" sz="1800"/>
              <a:t>У врсти 13 увећање премије узроковано је Уговором о факултативном реосигурању одговорности за танковање авиона за НИС у портфељу Согаз осигурања, Уговором о реосигурању ризика осигураних према међународним програмима у портфељу Компаније Дунав осигурање, Uniqа осигурања и Триглав осигурања</a:t>
            </a:r>
            <a:r>
              <a:rPr lang="sr-Cyrl-RS" sz="1800" smtClean="0"/>
              <a:t>.</a:t>
            </a:r>
            <a:endParaRPr lang="sr-Latn-RS" sz="1800"/>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8</a:t>
            </a:fld>
            <a:endParaRPr lang="sr-Latn-RS"/>
          </a:p>
        </p:txBody>
      </p:sp>
    </p:spTree>
    <p:extLst>
      <p:ext uri="{BB962C8B-B14F-4D97-AF65-F5344CB8AC3E}">
        <p14:creationId xmlns:p14="http://schemas.microsoft.com/office/powerpoint/2010/main" val="6773094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7560840" cy="1258833"/>
          </a:xfrm>
        </p:spPr>
        <p:txBody>
          <a:bodyPr/>
          <a:lstStyle/>
          <a:p>
            <a:r>
              <a:rPr lang="ru-RU"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3.1. </a:t>
            </a:r>
            <a:r>
              <a:rPr lang="ru-RU" sz="360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Активна </a:t>
            </a:r>
            <a:r>
              <a:rPr lang="ru-RU" sz="360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rPr>
              <a:t>премија Друштва по изворима</a:t>
            </a:r>
            <a:endParaRPr lang="sr-Latn-RS" sz="3600"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endParaRPr>
          </a:p>
        </p:txBody>
      </p:sp>
      <p:sp>
        <p:nvSpPr>
          <p:cNvPr id="3" name="Content Placeholder 2"/>
          <p:cNvSpPr>
            <a:spLocks noGrp="1"/>
          </p:cNvSpPr>
          <p:nvPr>
            <p:ph idx="1"/>
          </p:nvPr>
        </p:nvSpPr>
        <p:spPr>
          <a:xfrm>
            <a:off x="179512" y="1556792"/>
            <a:ext cx="8964488" cy="5040560"/>
          </a:xfrm>
        </p:spPr>
        <p:txBody>
          <a:bodyPr>
            <a:noAutofit/>
          </a:bodyPr>
          <a:lstStyle/>
          <a:p>
            <a:pPr algn="just"/>
            <a:r>
              <a:rPr lang="sr-Cyrl-RS" sz="1800"/>
              <a:t>Активна премија на нивоу Дунав групе (Компанија Дунав осигурање Београд и Дунав осигурање Бања Лука), износи 958.194 хиљаде динара, односно 56,44% укупне активне премије, од чега Компанија Дунав осигурање носи 943.849 хиљада динара, односно 55,60%, а Дунав осигурање Бања Лука 14.315 хиљада динара, односно 0,85</a:t>
            </a:r>
            <a:r>
              <a:rPr lang="sr-Cyrl-RS" sz="1800" smtClean="0"/>
              <a:t>%.</a:t>
            </a:r>
          </a:p>
          <a:p>
            <a:pPr algn="just"/>
            <a:r>
              <a:rPr lang="sr-Cyrl-RS" sz="1800" smtClean="0"/>
              <a:t>Пораст </a:t>
            </a:r>
            <a:r>
              <a:rPr lang="sr-Cyrl-RS" sz="1800"/>
              <a:t>премије из Дунав групе узрокован је првенствено:</a:t>
            </a:r>
            <a:endParaRPr lang="sr-Latn-RS" sz="1800"/>
          </a:p>
          <a:p>
            <a:pPr lvl="0" algn="just">
              <a:buFont typeface="Wingdings" panose="05000000000000000000" pitchFamily="2" charset="2"/>
              <a:buChar char="v"/>
            </a:pPr>
            <a:r>
              <a:rPr lang="sr-Cyrl-RS" sz="1800" smtClean="0"/>
              <a:t>реосигуравајућим </a:t>
            </a:r>
            <a:r>
              <a:rPr lang="sr-Cyrl-RS" sz="1800"/>
              <a:t>покрићем Компаније Дунав осигурање за 2015. годину за портфеље заштите </a:t>
            </a:r>
            <a:r>
              <a:rPr lang="sr-Cyrl-RS" sz="1800" smtClean="0"/>
              <a:t>самопридржаја </a:t>
            </a:r>
            <a:r>
              <a:rPr lang="sr-Cyrl-RS" sz="1800"/>
              <a:t>за имовинске ризике, </a:t>
            </a:r>
          </a:p>
          <a:p>
            <a:pPr lvl="0" algn="just">
              <a:buFont typeface="Wingdings" panose="05000000000000000000" pitchFamily="2" charset="2"/>
              <a:buChar char="v"/>
            </a:pPr>
            <a:r>
              <a:rPr lang="sr-Cyrl-RS" sz="1800" smtClean="0"/>
              <a:t>уговором </a:t>
            </a:r>
            <a:r>
              <a:rPr lang="sr-Cyrl-RS" sz="1800"/>
              <a:t>о реосигурању имовинских ризика земљотреса, </a:t>
            </a:r>
          </a:p>
          <a:p>
            <a:pPr lvl="0" algn="just">
              <a:buFont typeface="Wingdings" panose="05000000000000000000" pitchFamily="2" charset="2"/>
              <a:buChar char="v"/>
            </a:pPr>
            <a:r>
              <a:rPr lang="sr-Cyrl-RS" sz="1800" smtClean="0"/>
              <a:t>уговором </a:t>
            </a:r>
            <a:r>
              <a:rPr lang="sr-Cyrl-RS" sz="1800"/>
              <a:t>о реосигурању аутоодговорности, </a:t>
            </a:r>
          </a:p>
          <a:p>
            <a:pPr lvl="0" algn="just">
              <a:buFont typeface="Wingdings" panose="05000000000000000000" pitchFamily="2" charset="2"/>
              <a:buChar char="v"/>
            </a:pPr>
            <a:r>
              <a:rPr lang="sr-Cyrl-RS" sz="1800" smtClean="0"/>
              <a:t>уговором </a:t>
            </a:r>
            <a:r>
              <a:rPr lang="sr-Cyrl-RS" sz="1800"/>
              <a:t>о реосигурању авио флоте – </a:t>
            </a:r>
            <a:r>
              <a:rPr lang="sr-Latn-RS" sz="1800"/>
              <a:t>Air Serbia </a:t>
            </a:r>
            <a:r>
              <a:rPr lang="sr-Cyrl-RS" sz="1800"/>
              <a:t>и </a:t>
            </a:r>
          </a:p>
          <a:p>
            <a:pPr lvl="0" algn="just">
              <a:buFont typeface="Wingdings" panose="05000000000000000000" pitchFamily="2" charset="2"/>
              <a:buChar char="v"/>
            </a:pPr>
            <a:r>
              <a:rPr lang="sr-Cyrl-RS" sz="1800" smtClean="0"/>
              <a:t>уговором </a:t>
            </a:r>
            <a:r>
              <a:rPr lang="sr-Cyrl-RS" sz="1800"/>
              <a:t>о реосигурању авио одговорности за Контролу летења Сматса. </a:t>
            </a:r>
          </a:p>
          <a:p>
            <a:pPr algn="just"/>
            <a:endParaRPr lang="sr-Latn-RS" sz="1800"/>
          </a:p>
          <a:p>
            <a:pPr marL="114300" indent="0" algn="just">
              <a:buNone/>
            </a:pPr>
            <a:endParaRPr lang="sr-Latn-RS" sz="1800">
              <a:solidFill>
                <a:schemeClr val="accent1">
                  <a:lumMod val="50000"/>
                </a:schemeClr>
              </a:solidFill>
            </a:endParaRPr>
          </a:p>
        </p:txBody>
      </p:sp>
      <p:sp>
        <p:nvSpPr>
          <p:cNvPr id="5" name="Slide Number Placeholder 4"/>
          <p:cNvSpPr>
            <a:spLocks noGrp="1"/>
          </p:cNvSpPr>
          <p:nvPr>
            <p:ph type="sldNum" sz="quarter" idx="12"/>
          </p:nvPr>
        </p:nvSpPr>
        <p:spPr>
          <a:xfrm>
            <a:off x="8532440" y="6309320"/>
            <a:ext cx="548640" cy="396240"/>
          </a:xfrm>
        </p:spPr>
        <p:txBody>
          <a:bodyPr/>
          <a:lstStyle/>
          <a:p>
            <a:fld id="{777A3D64-ED61-40FB-A163-2BCDD749228F}" type="slidenum">
              <a:rPr lang="sr-Latn-RS" smtClean="0"/>
              <a:t>9</a:t>
            </a:fld>
            <a:endParaRPr lang="sr-Latn-RS"/>
          </a:p>
        </p:txBody>
      </p:sp>
    </p:spTree>
    <p:extLst>
      <p:ext uri="{BB962C8B-B14F-4D97-AF65-F5344CB8AC3E}">
        <p14:creationId xmlns:p14="http://schemas.microsoft.com/office/powerpoint/2010/main" val="16804053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1303</TotalTime>
  <Words>7141</Words>
  <Application>Microsoft Office PowerPoint</Application>
  <PresentationFormat>On-screen Show (4:3)</PresentationFormat>
  <Paragraphs>1542</Paragraphs>
  <Slides>60</Slides>
  <Notes>12</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Apothecary</vt:lpstr>
      <vt:lpstr>ИНФОРМАЦИЈА  О ПОСЛОВАЊУ     за период од 01.01. до 30.06.2015.</vt:lpstr>
      <vt:lpstr>2. РЕЗИМЕ ОСТВАРЕНИХ РЕЗУЛТАТА</vt:lpstr>
      <vt:lpstr>3.1. ДОГАЂАЈИ ЗНАЧАЈНИ ЗА ОСТВАРЕНУ ПРЕМИЈУ ПЕРИОДА</vt:lpstr>
      <vt:lpstr>3.1. ОСТВАРЕНA ПРЕМИЈA РЕОСИГУРАЊА</vt:lpstr>
      <vt:lpstr>3.1. ОСТВАРЕНA ПРЕМИЈA РЕОСИГУРАЊА</vt:lpstr>
      <vt:lpstr>3.1. Остварена премија по врстама реосигурања</vt:lpstr>
      <vt:lpstr>3.1. Остварена премија по врстама реосигурања</vt:lpstr>
      <vt:lpstr>3.1. Остварена премија по врстама реосигурања</vt:lpstr>
      <vt:lpstr>3.1. Активна премија Друштва по изворима</vt:lpstr>
      <vt:lpstr>3.2. ДОГАЂАЈИ ЗНАЧАЈНИ ЗА ОСТВАРЕНЕ ШТЕТЕ РЕОСИГУРАЊА</vt:lpstr>
      <vt:lpstr>3.2. ДОГАЂАЈИ ЗНАЧАЈНИ ЗА ОСТВАРЕНЕ ШТЕТЕ РЕОСИГУРАЊА</vt:lpstr>
      <vt:lpstr>3.2. ДОГАЂАЈИ ЗНАЧАЈНИ ЗА ОСТВАРЕНЕ ШТЕТЕ РЕОСИГУРАЊА</vt:lpstr>
      <vt:lpstr>3.2. ДОГАЂАЈИ ЗНАЧАЈНИ ЗА ОСТВАРЕНЕ ШТЕТЕ РЕОСИГУРАЊА</vt:lpstr>
      <vt:lpstr>3.2. ДОГАЂАЈИ ЗНАЧАЈНИ ЗА ОСТВАРЕНЕ ШТЕТЕ РЕОСИГУРАЊА</vt:lpstr>
      <vt:lpstr>3.2. ДОГАЂАЈИ ЗНАЧАЈНИ ЗА ОСТВАРЕНЕ ШТЕТЕ РЕОСИГУРАЊА</vt:lpstr>
      <vt:lpstr>3.2. ДОГАЂАЈИ ЗНАЧАЈНИ ЗА ОСТВАРЕНЕ ШТЕТЕ РЕОСИГУРАЊА</vt:lpstr>
      <vt:lpstr>3.2. ДОГАЂАЈИ ЗНАЧАЈНИ ЗА ОСТВАРЕНЕ ШТЕТЕ РЕОСИГУРАЊА</vt:lpstr>
      <vt:lpstr>3.2. ДОГАЂАЈИ ЗНАЧАЈНИ ЗА ОСТВАРЕНЕ ШТЕТЕ РЕОСИГУРАЊА</vt:lpstr>
      <vt:lpstr>3.2. ДОГАЂАЈИ ЗНАЧАЈНИ ЗА ОСТВАРЕНЕ ШТЕТЕ РЕОСИГУРАЊА</vt:lpstr>
      <vt:lpstr>3.2. ДОГАЂАЈИ ЗНАЧАЈНИ ЗА ОСТВАРЕНЕ ШТЕТЕ РЕОСИГУРАЊА</vt:lpstr>
      <vt:lpstr>3.3. Остварени меродавни резултат у самопридржају</vt:lpstr>
      <vt:lpstr>3.3. Остварени меродавни резултат у самопридржају</vt:lpstr>
      <vt:lpstr>3.3. Остварени меродавни резултат у самопридржају</vt:lpstr>
      <vt:lpstr>4. остварени финанасијски резултат</vt:lpstr>
      <vt:lpstr>4. остварени финанасијски резултат</vt:lpstr>
      <vt:lpstr>4. остварени финанасијски резултат</vt:lpstr>
      <vt:lpstr>4. остварени финанасијски резултат</vt:lpstr>
      <vt:lpstr>4. остварени финанасијски резултат</vt:lpstr>
      <vt:lpstr>4. остварени финанасијски резултат</vt:lpstr>
      <vt:lpstr>4. остварени финанасијски резултат</vt:lpstr>
      <vt:lpstr>4. остварени финанасијски резултат</vt:lpstr>
      <vt:lpstr>5. ТРОШКОВИ ПОСЛОВАЊА И   СПРОВОЂЕЊА </vt:lpstr>
      <vt:lpstr>5. ТРОШКОВИ ПОСЛОВАЊА И   СПРОВОЂЕЊА </vt:lpstr>
      <vt:lpstr>5. ТРОШКОВИ ПОСЛОВАЊА И   СПРОВОЂЕЊА </vt:lpstr>
      <vt:lpstr>5. ТРОШКОВИ ПОСЛОВАЊА И   СПРОВОЂЕЊА </vt:lpstr>
      <vt:lpstr>6. СТРУКТУРА ИМОВИНЕ (АКТИВА)</vt:lpstr>
      <vt:lpstr>6. Потраживања и  исправка потраживања</vt:lpstr>
      <vt:lpstr>6. Структура потраживања по основу премије </vt:lpstr>
      <vt:lpstr>6. Структура потраживања по основу премије </vt:lpstr>
      <vt:lpstr>6. Структура капитала и обавеза (пасива)</vt:lpstr>
      <vt:lpstr>7. ИНВЕСТИЦИОНИ ПОРТФОЛИО И ИНВЕСТИЦИОНА ПОЛИТИКА </vt:lpstr>
      <vt:lpstr>7. ИНВЕСТИЦИОНИ ПОРТФОЛИО И ИНВЕСТИЦИОНА ПОЛИТИКА </vt:lpstr>
      <vt:lpstr>7. ИНВЕСТИЦИОНИ ПОРТФОЛИО И ИНВЕСТИЦИОНА ПОЛИТИКА </vt:lpstr>
      <vt:lpstr>7. ИНВЕСТИЦИОНИ ПОРТФОЛИО И ИНВЕСТИЦИОНА ПОЛИТИКА </vt:lpstr>
      <vt:lpstr>7. ИНВЕСТИЦИОНИ ПОРТФОЛИО И ИНВЕСТИЦИОНА ПОЛИТИКА </vt:lpstr>
      <vt:lpstr>7. ИНВЕСТИЦИОНИ ПОРТФОЛИО И ИНВЕСТИЦИОНА ПОЛИТИКА </vt:lpstr>
      <vt:lpstr>7. ИНВЕСТИЦИОНИ ПОРТФОЛИО И ИНВЕСТИЦИОНА ПОЛИТИКА </vt:lpstr>
      <vt:lpstr>7. ИНВЕСТИЦИОНИ ПОРТФОЛИО И ИНВЕСТИЦИОНА ПОЛИТИКА </vt:lpstr>
      <vt:lpstr>7. ИНВЕСТИЦИОНИ ПОРТФОЛИО И ИНВЕСТИЦИОНА ПОЛИТИКА </vt:lpstr>
      <vt:lpstr>8. техничка РЕЗЕРВА ДРУШТВА</vt:lpstr>
      <vt:lpstr>8. УЛАГАЊЕ техничкЕ РЕЗЕРВЕ</vt:lpstr>
      <vt:lpstr>9. ГАРАНТНА РЕЗЕРВА ДРУШТВА</vt:lpstr>
      <vt:lpstr>9. УЛАГАЊЕ ГАРАНТНЕ РЕЗЕРВе ДРУШТВА</vt:lpstr>
      <vt:lpstr>10. СТРУКТУРА  РЕЗУЛТАТА ПОСЛОВАЊА </vt:lpstr>
      <vt:lpstr>10. ОСТВАРЕНИ ПОКАЗАТЕЉИ ПОСЛОВАЊА</vt:lpstr>
      <vt:lpstr>10. РЕЗУЛТАТ ПОСЛОВАЊА </vt:lpstr>
      <vt:lpstr>10. РЕЗУЛТАТ ПОСЛОВАЊА </vt:lpstr>
      <vt:lpstr>11. ПЛАНИРАНЕ АКТИВНОСТИ У  НАРЕДНОМ ПЕРИОДУ</vt:lpstr>
      <vt:lpstr>12. ДОДАТНЕ ИНФОРМАЦИЈЕ</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ИНФОРМАЦИЈА О ПОСЛОВАЊУ</dc:title>
  <dc:creator>Dragana Blecic</dc:creator>
  <cp:lastModifiedBy>Ivana Medic</cp:lastModifiedBy>
  <cp:revision>63</cp:revision>
  <cp:lastPrinted>2015-08-03T10:50:11Z</cp:lastPrinted>
  <dcterms:created xsi:type="dcterms:W3CDTF">2013-08-29T07:40:23Z</dcterms:created>
  <dcterms:modified xsi:type="dcterms:W3CDTF">2015-08-05T09:39:48Z</dcterms:modified>
</cp:coreProperties>
</file>